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6" r:id="rId1"/>
  </p:sldMasterIdLst>
  <p:notesMasterIdLst>
    <p:notesMasterId r:id="rId13"/>
  </p:notesMasterIdLst>
  <p:sldIdLst>
    <p:sldId id="289" r:id="rId2"/>
    <p:sldId id="288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0" r:id="rId12"/>
  </p:sldIdLst>
  <p:sldSz cx="10367963" cy="7775575"/>
  <p:notesSz cx="6797675" cy="9926638"/>
  <p:embeddedFontLst>
    <p:embeddedFont>
      <p:font typeface="Montserrat" panose="020B0604020202020204" charset="-52"/>
      <p:regular r:id="rId14"/>
      <p:bold r:id="rId15"/>
      <p:italic r:id="rId16"/>
      <p:boldItalic r:id="rId17"/>
    </p:embeddedFont>
    <p:embeddedFont>
      <p:font typeface="Montserrat ExtraBold" panose="020B0604020202020204" charset="-52"/>
      <p:bold r:id="rId18"/>
      <p:boldItalic r:id="rId19"/>
    </p:embeddedFont>
  </p:embeddedFontLst>
  <p:defaultTextStyle>
    <a:defPPr lvl="0">
      <a:defRPr lang="en-US"/>
    </a:defPPr>
    <a:lvl1pPr marL="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583" userDrawn="1">
          <p15:clr>
            <a:srgbClr val="A4A3A4"/>
          </p15:clr>
        </p15:guide>
        <p15:guide id="2" orient="horz" pos="48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492A"/>
    <a:srgbClr val="DE503B"/>
    <a:srgbClr val="DABD9A"/>
    <a:srgbClr val="000000"/>
    <a:srgbClr val="24447E"/>
    <a:srgbClr val="215378"/>
    <a:srgbClr val="F79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14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6" y="78"/>
      </p:cViewPr>
      <p:guideLst>
        <p:guide pos="3583"/>
        <p:guide orient="horz" pos="4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itchFamily="2" charset="-52"/>
              </a:defRPr>
            </a:lvl1pPr>
          </a:lstStyle>
          <a:p>
            <a:fld id="{C1DF6D49-51EA-456D-932D-231D5C2DAAF6}" type="datetimeFigureOut">
              <a:rPr lang="ru-RU" smtClean="0"/>
              <a:pPr/>
              <a:t>01.11.2023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itchFamily="2" charset="-52"/>
              </a:defRPr>
            </a:lvl1pPr>
          </a:lstStyle>
          <a:p>
            <a:fld id="{BDA2DDD9-E7C6-4FF0-8DDA-9EB52A6A08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6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itchFamily="2" charset="-5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itchFamily="2" charset="-5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itchFamily="2" charset="-5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itchFamily="2" charset="-5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itchFamily="2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922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386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092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705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806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747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99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310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94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85A3FA8-C28C-4BC5-A483-936F720A0557}"/>
              </a:ext>
            </a:extLst>
          </p:cNvPr>
          <p:cNvSpPr txBox="1"/>
          <p:nvPr userDrawn="1"/>
        </p:nvSpPr>
        <p:spPr>
          <a:xfrm>
            <a:off x="8299939" y="231113"/>
            <a:ext cx="16479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60D2DA3-1185-436C-8751-B70FC3B4BFCA}" type="slidenum">
              <a:rPr lang="ru-RU" sz="2200" kern="1200" smtClean="0">
                <a:solidFill>
                  <a:srgbClr val="00ADB1"/>
                </a:solidFill>
                <a:latin typeface="Montserrat" pitchFamily="2" charset="-52"/>
                <a:ea typeface="+mn-ea"/>
                <a:cs typeface="+mn-cs"/>
              </a:rPr>
              <a:pPr algn="r"/>
              <a:t>‹#›</a:t>
            </a:fld>
            <a:endParaRPr lang="ru-RU" sz="2200" kern="1200" dirty="0">
              <a:solidFill>
                <a:srgbClr val="00ADB1"/>
              </a:solidFill>
              <a:latin typeface="Montserrat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82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29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98" y="413979"/>
            <a:ext cx="8942368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98" y="2069889"/>
            <a:ext cx="8942368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2797" y="7206810"/>
            <a:ext cx="2332792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  <a:latin typeface="Montserrat" pitchFamily="2" charset="-52"/>
              </a:defRPr>
            </a:lvl1pPr>
          </a:lstStyle>
          <a:p>
            <a:fld id="{C764DE79-268F-4C1A-8933-263129D2AF90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4388" y="7206810"/>
            <a:ext cx="3499188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  <a:latin typeface="Montserrat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22374" y="7206810"/>
            <a:ext cx="2332792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  <a:latin typeface="Montserrat" pitchFamily="2" charset="-52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17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8" r:id="rId2"/>
  </p:sldLayoutIdLst>
  <p:hf hdr="0" ftr="0" dt="0"/>
  <p:txStyles>
    <p:titleStyle>
      <a:lvl1pPr algn="l" defTabSz="1036721" rtl="0" eaLnBrk="1" latinLnBrk="0" hangingPunct="1">
        <a:lnSpc>
          <a:spcPct val="90000"/>
        </a:lnSpc>
        <a:spcBef>
          <a:spcPct val="0"/>
        </a:spcBef>
        <a:buNone/>
        <a:defRPr sz="4989" kern="1200">
          <a:solidFill>
            <a:schemeClr val="tx1"/>
          </a:solidFill>
          <a:latin typeface="Montserrat" pitchFamily="2" charset="-52"/>
          <a:ea typeface="+mj-ea"/>
          <a:cs typeface="+mj-cs"/>
        </a:defRPr>
      </a:lvl1pPr>
    </p:titleStyle>
    <p:bodyStyle>
      <a:lvl1pPr marL="259181" indent="-259181" algn="l" defTabSz="1036721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sz="3175" kern="1200">
          <a:solidFill>
            <a:schemeClr val="tx1"/>
          </a:solidFill>
          <a:latin typeface="Montserrat" pitchFamily="2" charset="-52"/>
          <a:ea typeface="+mn-ea"/>
          <a:cs typeface="+mn-cs"/>
        </a:defRPr>
      </a:lvl1pPr>
      <a:lvl2pPr marL="777541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1" kern="1200">
          <a:solidFill>
            <a:schemeClr val="tx1"/>
          </a:solidFill>
          <a:latin typeface="Montserrat" pitchFamily="2" charset="-52"/>
          <a:ea typeface="+mn-ea"/>
          <a:cs typeface="+mn-cs"/>
        </a:defRPr>
      </a:lvl2pPr>
      <a:lvl3pPr marL="1295900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1814262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2332622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2850982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343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703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064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60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21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081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41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02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162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523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884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7" userDrawn="1">
          <p15:clr>
            <a:srgbClr val="F26B43"/>
          </p15:clr>
        </p15:guide>
        <p15:guide id="2" pos="6214" userDrawn="1">
          <p15:clr>
            <a:srgbClr val="F26B43"/>
          </p15:clr>
        </p15:guide>
        <p15:guide id="3" orient="horz" pos="340" userDrawn="1">
          <p15:clr>
            <a:srgbClr val="F26B43"/>
          </p15:clr>
        </p15:guide>
        <p15:guide id="4" orient="horz" pos="45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88056E3-637E-4D72-8C4B-D9D1CE7BA8A8}"/>
              </a:ext>
            </a:extLst>
          </p:cNvPr>
          <p:cNvSpPr/>
          <p:nvPr/>
        </p:nvSpPr>
        <p:spPr>
          <a:xfrm>
            <a:off x="1" y="317"/>
            <a:ext cx="10367963" cy="7775258"/>
          </a:xfrm>
          <a:prstGeom prst="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77F7C0FE-444E-4ABD-BE6D-06A37095167B}"/>
              </a:ext>
            </a:extLst>
          </p:cNvPr>
          <p:cNvSpPr txBox="1">
            <a:spLocks/>
          </p:cNvSpPr>
          <p:nvPr/>
        </p:nvSpPr>
        <p:spPr>
          <a:xfrm>
            <a:off x="4391660" y="606113"/>
            <a:ext cx="5577840" cy="9753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tabLst>
                <a:tab pos="4489338" algn="l"/>
              </a:tabLst>
            </a:pPr>
            <a:r>
              <a:rPr lang="ru-RU" sz="3600" b="1" dirty="0">
                <a:ln w="3175">
                  <a:noFill/>
                </a:ln>
                <a:solidFill>
                  <a:schemeClr val="bg1"/>
                </a:solidFill>
              </a:rPr>
              <a:t>ВНЕСУДЕБНОЕ </a:t>
            </a:r>
          </a:p>
          <a:p>
            <a:pPr algn="r">
              <a:lnSpc>
                <a:spcPct val="100000"/>
              </a:lnSpc>
              <a:tabLst>
                <a:tab pos="4489338" algn="l"/>
              </a:tabLst>
            </a:pPr>
            <a:r>
              <a:rPr lang="ru-RU" sz="3600" b="1" dirty="0">
                <a:ln w="3175">
                  <a:noFill/>
                </a:ln>
                <a:solidFill>
                  <a:schemeClr val="bg1"/>
                </a:solidFill>
              </a:rPr>
              <a:t>БАНКРОТСТВО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9BDD355-903A-4F8A-AF42-1A97B24129E0}"/>
              </a:ext>
            </a:extLst>
          </p:cNvPr>
          <p:cNvSpPr/>
          <p:nvPr/>
        </p:nvSpPr>
        <p:spPr>
          <a:xfrm>
            <a:off x="6105526" y="6095980"/>
            <a:ext cx="384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cap="small" dirty="0">
                <a:solidFill>
                  <a:srgbClr val="FFFFFF"/>
                </a:solidFill>
                <a:latin typeface="+mj-lt"/>
              </a:rPr>
              <a:t>БЕСПЛАТНО.</a:t>
            </a:r>
            <a:r>
              <a:rPr lang="en-US" cap="small" dirty="0">
                <a:solidFill>
                  <a:srgbClr val="FFFFFF"/>
                </a:solidFill>
                <a:latin typeface="+mj-lt"/>
              </a:rPr>
              <a:t> </a:t>
            </a:r>
            <a:r>
              <a:rPr lang="ru-RU" cap="small" dirty="0">
                <a:solidFill>
                  <a:srgbClr val="FFFFFF"/>
                </a:solidFill>
                <a:latin typeface="+mj-lt"/>
              </a:rPr>
              <a:t>БЕЗ ЮРИСТА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48DC58-35B1-4BE9-8B55-D43E26999FBD}"/>
              </a:ext>
            </a:extLst>
          </p:cNvPr>
          <p:cNvSpPr txBox="1"/>
          <p:nvPr/>
        </p:nvSpPr>
        <p:spPr>
          <a:xfrm>
            <a:off x="6505576" y="3237995"/>
            <a:ext cx="374332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3" indent="-285743">
              <a:spcAft>
                <a:spcPts val="1200"/>
              </a:spcAft>
              <a:buClr>
                <a:srgbClr val="DE503B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Montserrat" pitchFamily="2" charset="-52"/>
              </a:rPr>
              <a:t>для кого подходит</a:t>
            </a:r>
          </a:p>
          <a:p>
            <a:pPr marL="285743" indent="-285743">
              <a:spcAft>
                <a:spcPts val="1200"/>
              </a:spcAft>
              <a:buClr>
                <a:srgbClr val="DE503B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Montserrat" pitchFamily="2" charset="-52"/>
              </a:rPr>
              <a:t>какие долги можно списать</a:t>
            </a:r>
          </a:p>
          <a:p>
            <a:pPr marL="285743" indent="-285743">
              <a:spcAft>
                <a:spcPts val="1200"/>
              </a:spcAft>
              <a:buClr>
                <a:srgbClr val="DE503B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Montserrat" pitchFamily="2" charset="-52"/>
              </a:rPr>
              <a:t>какие этапы включает</a:t>
            </a:r>
          </a:p>
          <a:p>
            <a:pPr marL="285743" indent="-285743">
              <a:spcAft>
                <a:spcPts val="1200"/>
              </a:spcAft>
              <a:buClr>
                <a:srgbClr val="DE503B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Montserrat" pitchFamily="2" charset="-52"/>
              </a:rPr>
              <a:t>как происходит списание долгов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5550EC-D0F5-4654-B220-B485706E43CE}"/>
              </a:ext>
            </a:extLst>
          </p:cNvPr>
          <p:cNvSpPr txBox="1"/>
          <p:nvPr/>
        </p:nvSpPr>
        <p:spPr>
          <a:xfrm>
            <a:off x="5231213" y="1580338"/>
            <a:ext cx="4728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rgbClr val="FFFFFF"/>
                </a:solidFill>
                <a:latin typeface="Montserrat" pitchFamily="2" charset="-52"/>
              </a:rPr>
              <a:t>новые условия </a:t>
            </a:r>
            <a:r>
              <a:rPr lang="en-US" sz="2400" dirty="0">
                <a:solidFill>
                  <a:srgbClr val="FFFFFF"/>
                </a:solidFill>
                <a:latin typeface="Montserrat" pitchFamily="2" charset="-52"/>
              </a:rPr>
              <a:t/>
            </a:r>
            <a:br>
              <a:rPr lang="en-US" sz="2400" dirty="0">
                <a:solidFill>
                  <a:srgbClr val="FFFFFF"/>
                </a:solidFill>
                <a:latin typeface="Montserrat" pitchFamily="2" charset="-52"/>
              </a:rPr>
            </a:br>
            <a:r>
              <a:rPr lang="ru-RU" sz="2400" dirty="0">
                <a:solidFill>
                  <a:srgbClr val="FFFFFF"/>
                </a:solidFill>
                <a:latin typeface="Montserrat" pitchFamily="2" charset="-52"/>
              </a:rPr>
              <a:t>с 3 ноября 2023 года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8A0918-B338-423C-834D-D0B49A135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/>
          <a:stretch>
            <a:fillRect/>
          </a:stretch>
        </p:blipFill>
        <p:spPr>
          <a:xfrm flipH="1">
            <a:off x="-17945" y="-12701"/>
            <a:ext cx="5670829" cy="8095407"/>
          </a:xfrm>
          <a:custGeom>
            <a:avLst/>
            <a:gdLst>
              <a:gd name="connsiteX0" fmla="*/ 5670829 w 5670829"/>
              <a:gd name="connsiteY0" fmla="*/ 0 h 8095407"/>
              <a:gd name="connsiteX1" fmla="*/ 596296 w 5670829"/>
              <a:gd name="connsiteY1" fmla="*/ 0 h 8095407"/>
              <a:gd name="connsiteX2" fmla="*/ 539394 w 5670829"/>
              <a:gd name="connsiteY2" fmla="*/ 160612 h 8095407"/>
              <a:gd name="connsiteX3" fmla="*/ 0 w 5670829"/>
              <a:gd name="connsiteY3" fmla="*/ 3887788 h 8095407"/>
              <a:gd name="connsiteX4" fmla="*/ 539394 w 5670829"/>
              <a:gd name="connsiteY4" fmla="*/ 7614964 h 8095407"/>
              <a:gd name="connsiteX5" fmla="*/ 709607 w 5670829"/>
              <a:gd name="connsiteY5" fmla="*/ 8095407 h 8095407"/>
              <a:gd name="connsiteX6" fmla="*/ 5607055 w 5670829"/>
              <a:gd name="connsiteY6" fmla="*/ 8095407 h 8095407"/>
              <a:gd name="connsiteX7" fmla="*/ 5670829 w 5670829"/>
              <a:gd name="connsiteY7" fmla="*/ 7915399 h 809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0829" h="8095407">
                <a:moveTo>
                  <a:pt x="5670829" y="0"/>
                </a:moveTo>
                <a:lnTo>
                  <a:pt x="596296" y="0"/>
                </a:lnTo>
                <a:lnTo>
                  <a:pt x="539394" y="160612"/>
                </a:lnTo>
                <a:cubicBezTo>
                  <a:pt x="198849" y="1224556"/>
                  <a:pt x="0" y="2507158"/>
                  <a:pt x="0" y="3887788"/>
                </a:cubicBezTo>
                <a:cubicBezTo>
                  <a:pt x="0" y="5268418"/>
                  <a:pt x="198849" y="6551020"/>
                  <a:pt x="539394" y="7614964"/>
                </a:cubicBezTo>
                <a:lnTo>
                  <a:pt x="709607" y="8095407"/>
                </a:lnTo>
                <a:lnTo>
                  <a:pt x="5607055" y="8095407"/>
                </a:lnTo>
                <a:lnTo>
                  <a:pt x="5670829" y="7915399"/>
                </a:lnTo>
                <a:close/>
              </a:path>
            </a:pathLst>
          </a:custGeom>
        </p:spPr>
      </p:pic>
      <p:pic>
        <p:nvPicPr>
          <p:cNvPr id="1028" name="Picture 4" descr="мои документы лого | IT Monitoring - разработчик программ | Официальный сайт">
            <a:extLst>
              <a:ext uri="{FF2B5EF4-FFF2-40B4-BE49-F238E27FC236}">
                <a16:creationId xmlns:a16="http://schemas.microsoft.com/office/drawing/2014/main" id="{9230387E-83FD-0F54-1898-D295B101B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407" y="6721520"/>
            <a:ext cx="2195344" cy="89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31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87F292-C5C7-4388-8EBA-8028F3EA2357}"/>
              </a:ext>
            </a:extLst>
          </p:cNvPr>
          <p:cNvSpPr txBox="1"/>
          <p:nvPr/>
        </p:nvSpPr>
        <p:spPr>
          <a:xfrm>
            <a:off x="416144" y="282103"/>
            <a:ext cx="8600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Последствия завершения процедуры внесудебного банкротства</a:t>
            </a:r>
          </a:p>
        </p:txBody>
      </p:sp>
      <p:sp>
        <p:nvSpPr>
          <p:cNvPr id="41" name="Скругленный прямоугольник 3">
            <a:extLst>
              <a:ext uri="{FF2B5EF4-FFF2-40B4-BE49-F238E27FC236}">
                <a16:creationId xmlns:a16="http://schemas.microsoft.com/office/drawing/2014/main" id="{A17CF112-8541-4956-9594-8B314C6E5E4E}"/>
              </a:ext>
            </a:extLst>
          </p:cNvPr>
          <p:cNvSpPr/>
          <p:nvPr/>
        </p:nvSpPr>
        <p:spPr>
          <a:xfrm>
            <a:off x="513495" y="1138813"/>
            <a:ext cx="9351230" cy="2048888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BFC30A68-561C-4860-9D2B-68F2685D7610}"/>
              </a:ext>
            </a:extLst>
          </p:cNvPr>
          <p:cNvSpPr/>
          <p:nvPr/>
        </p:nvSpPr>
        <p:spPr>
          <a:xfrm>
            <a:off x="2946401" y="1265953"/>
            <a:ext cx="6692899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в течение 5 лет гражданин должен указывать на факт своего банкротства при заключении кредитных договоров и договоров займа</a:t>
            </a:r>
          </a:p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в течение 5 лет повторное банкротство не может быть возбуждено </a:t>
            </a:r>
            <a:br>
              <a:rPr lang="ru-RU" sz="1300" dirty="0">
                <a:solidFill>
                  <a:srgbClr val="595959"/>
                </a:solidFill>
                <a:latin typeface="Montserrat" pitchFamily="2" charset="-52"/>
              </a:rPr>
            </a:b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по заявлению гражданина</a:t>
            </a:r>
          </a:p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в случае повторного признания гражданина банкротом в течение </a:t>
            </a:r>
            <a:br>
              <a:rPr lang="ru-RU" sz="1300" dirty="0">
                <a:solidFill>
                  <a:srgbClr val="595959"/>
                </a:solidFill>
                <a:latin typeface="Montserrat" pitchFamily="2" charset="-52"/>
              </a:rPr>
            </a:b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5 лет по заявлению иных лиц, гражданин не освобождается </a:t>
            </a:r>
            <a:br>
              <a:rPr lang="ru-RU" sz="1300" dirty="0">
                <a:solidFill>
                  <a:srgbClr val="595959"/>
                </a:solidFill>
                <a:latin typeface="Montserrat" pitchFamily="2" charset="-52"/>
              </a:rPr>
            </a:b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от обязательств</a:t>
            </a:r>
          </a:p>
        </p:txBody>
      </p:sp>
      <p:sp>
        <p:nvSpPr>
          <p:cNvPr id="57" name="Скругленный прямоугольник 24">
            <a:extLst>
              <a:ext uri="{FF2B5EF4-FFF2-40B4-BE49-F238E27FC236}">
                <a16:creationId xmlns:a16="http://schemas.microsoft.com/office/drawing/2014/main" id="{83B77CBB-85A5-4195-B86F-452A68519BFE}"/>
              </a:ext>
            </a:extLst>
          </p:cNvPr>
          <p:cNvSpPr/>
          <p:nvPr/>
        </p:nvSpPr>
        <p:spPr>
          <a:xfrm>
            <a:off x="513319" y="6195701"/>
            <a:ext cx="9351407" cy="1043771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37DFA0CF-236C-4380-AE1E-EB1E88592EF5}"/>
              </a:ext>
            </a:extLst>
          </p:cNvPr>
          <p:cNvSpPr/>
          <p:nvPr/>
        </p:nvSpPr>
        <p:spPr>
          <a:xfrm>
            <a:off x="636316" y="6319393"/>
            <a:ext cx="90037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Если гражданин был исключен из реестра ИП менее, чем за 1 год до подачи заявления, применяются также последствия признания ИП банкротом по статье 216 Федерального закона от 26 октября 2002 г. № 127-ФЗ «О несостоятельности (банкротстве)»</a:t>
            </a: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788D9226-F986-463E-8A2E-600C3A918395}"/>
              </a:ext>
            </a:extLst>
          </p:cNvPr>
          <p:cNvCxnSpPr>
            <a:cxnSpLocks/>
          </p:cNvCxnSpPr>
          <p:nvPr/>
        </p:nvCxnSpPr>
        <p:spPr>
          <a:xfrm>
            <a:off x="521496" y="781050"/>
            <a:ext cx="9343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FA7056C-D2F4-4352-A69B-ED2C89DA1BFC}"/>
              </a:ext>
            </a:extLst>
          </p:cNvPr>
          <p:cNvSpPr/>
          <p:nvPr/>
        </p:nvSpPr>
        <p:spPr>
          <a:xfrm>
            <a:off x="687412" y="1261765"/>
            <a:ext cx="2271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89338" algn="l"/>
              </a:tabLst>
            </a:pPr>
            <a: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Ограничения</a:t>
            </a:r>
          </a:p>
        </p:txBody>
      </p:sp>
      <p:sp>
        <p:nvSpPr>
          <p:cNvPr id="62" name="Скругленный прямоугольник 3">
            <a:extLst>
              <a:ext uri="{FF2B5EF4-FFF2-40B4-BE49-F238E27FC236}">
                <a16:creationId xmlns:a16="http://schemas.microsoft.com/office/drawing/2014/main" id="{640CE5BC-A13C-44BD-861E-3BFB4A8EE9C2}"/>
              </a:ext>
            </a:extLst>
          </p:cNvPr>
          <p:cNvSpPr/>
          <p:nvPr/>
        </p:nvSpPr>
        <p:spPr>
          <a:xfrm>
            <a:off x="513495" y="3437512"/>
            <a:ext cx="9351230" cy="1932156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7ABF1CDF-FBCB-4D8E-93BA-5E34705B77B1}"/>
              </a:ext>
            </a:extLst>
          </p:cNvPr>
          <p:cNvSpPr/>
          <p:nvPr/>
        </p:nvSpPr>
        <p:spPr>
          <a:xfrm>
            <a:off x="2946401" y="3564652"/>
            <a:ext cx="669289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юридическим лицом на 3 года</a:t>
            </a:r>
          </a:p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страховой организацией, негосударственным пенсионным фондом, </a:t>
            </a:r>
            <a:br>
              <a:rPr lang="ru-RU" sz="1300" dirty="0">
                <a:solidFill>
                  <a:srgbClr val="595959"/>
                </a:solidFill>
                <a:latin typeface="Montserrat" pitchFamily="2" charset="-52"/>
              </a:rPr>
            </a:b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управляющей компанией инвестиционного фонда, паевого инвестиционного фонда и негосударственного пенсионного фонда или микрофинансовой компании на 5 лет</a:t>
            </a:r>
          </a:p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кредитной организацией на 10 лет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0644191D-AE17-49BF-839A-1E6A38064F93}"/>
              </a:ext>
            </a:extLst>
          </p:cNvPr>
          <p:cNvSpPr/>
          <p:nvPr/>
        </p:nvSpPr>
        <p:spPr>
          <a:xfrm>
            <a:off x="687412" y="3560464"/>
            <a:ext cx="2271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89338" algn="l"/>
              </a:tabLst>
            </a:pPr>
            <a: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Запрет </a:t>
            </a:r>
            <a:b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</a:br>
            <a: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на участие </a:t>
            </a:r>
            <a:b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</a:br>
            <a: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в управлении</a:t>
            </a:r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B9474735-FBE1-48E1-A001-C33F5668CDEB}"/>
              </a:ext>
            </a:extLst>
          </p:cNvPr>
          <p:cNvCxnSpPr>
            <a:cxnSpLocks/>
          </p:cNvCxnSpPr>
          <p:nvPr/>
        </p:nvCxnSpPr>
        <p:spPr>
          <a:xfrm>
            <a:off x="2812644" y="1359828"/>
            <a:ext cx="0" cy="1584000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0BB3A20C-4339-41A5-A5CF-19DCD23FC4CC}"/>
              </a:ext>
            </a:extLst>
          </p:cNvPr>
          <p:cNvCxnSpPr>
            <a:cxnSpLocks/>
          </p:cNvCxnSpPr>
          <p:nvPr/>
        </p:nvCxnSpPr>
        <p:spPr>
          <a:xfrm>
            <a:off x="2812644" y="3680374"/>
            <a:ext cx="0" cy="1440000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34524F5A-4F97-A1DB-2C61-C8E563F15B51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BB2177-67CD-C5A3-DD94-0E74B28FF2E3}"/>
              </a:ext>
            </a:extLst>
          </p:cNvPr>
          <p:cNvSpPr txBox="1"/>
          <p:nvPr/>
        </p:nvSpPr>
        <p:spPr bwMode="auto">
          <a:xfrm>
            <a:off x="9629358" y="260734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83425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564D6465-309E-4A2B-8223-77E32C121EE0}"/>
              </a:ext>
            </a:extLst>
          </p:cNvPr>
          <p:cNvSpPr txBox="1"/>
          <p:nvPr/>
        </p:nvSpPr>
        <p:spPr>
          <a:xfrm>
            <a:off x="10186532" y="732835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Montserrat" pitchFamily="2" charset="-52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3FF0D70-A8B3-40FE-B263-AF47CFB6995E}"/>
              </a:ext>
            </a:extLst>
          </p:cNvPr>
          <p:cNvSpPr txBox="1"/>
          <p:nvPr/>
        </p:nvSpPr>
        <p:spPr>
          <a:xfrm>
            <a:off x="416144" y="282103"/>
            <a:ext cx="8600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Формы документов для подачи заявления </a:t>
            </a: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F838E144-D56E-405D-8A28-E37DC610285B}"/>
              </a:ext>
            </a:extLst>
          </p:cNvPr>
          <p:cNvCxnSpPr>
            <a:cxnSpLocks/>
          </p:cNvCxnSpPr>
          <p:nvPr/>
        </p:nvCxnSpPr>
        <p:spPr>
          <a:xfrm>
            <a:off x="521496" y="781050"/>
            <a:ext cx="9343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5E709277-4F5B-4C05-819F-90872CADB2EA}"/>
              </a:ext>
            </a:extLst>
          </p:cNvPr>
          <p:cNvSpPr/>
          <p:nvPr/>
        </p:nvSpPr>
        <p:spPr>
          <a:xfrm>
            <a:off x="850899" y="2114696"/>
            <a:ext cx="6286497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accent3"/>
              </a:buClr>
            </a:pPr>
            <a:r>
              <a:rPr lang="ru-RU" sz="1600" dirty="0">
                <a:latin typeface="Montserrat" pitchFamily="2" charset="-52"/>
              </a:rPr>
              <a:t>Заявление о внесудебном банкротстве по форме, утвержденной приказом Минэкономразвития России </a:t>
            </a:r>
            <a:br>
              <a:rPr lang="ru-RU" sz="1600" dirty="0">
                <a:latin typeface="Montserrat" pitchFamily="2" charset="-52"/>
              </a:rPr>
            </a:br>
            <a:r>
              <a:rPr lang="ru-RU" sz="1600" dirty="0">
                <a:latin typeface="Montserrat" pitchFamily="2" charset="-52"/>
              </a:rPr>
              <a:t>от 4 августа 2020 г. № 497</a:t>
            </a:r>
            <a:endParaRPr lang="ru-RU" sz="1600" dirty="0">
              <a:solidFill>
                <a:srgbClr val="595959"/>
              </a:solidFill>
              <a:latin typeface="Montserrat" pitchFamily="2" charset="-52"/>
            </a:endParaRPr>
          </a:p>
          <a:p>
            <a:pPr>
              <a:spcAft>
                <a:spcPts val="1200"/>
              </a:spcAft>
              <a:buClr>
                <a:schemeClr val="accent3"/>
              </a:buClr>
            </a:pPr>
            <a:endParaRPr lang="ru-RU" sz="1600" dirty="0">
              <a:latin typeface="Montserrat" pitchFamily="2" charset="-52"/>
            </a:endParaRPr>
          </a:p>
          <a:p>
            <a:pPr>
              <a:spcAft>
                <a:spcPts val="1200"/>
              </a:spcAft>
              <a:buClr>
                <a:schemeClr val="accent3"/>
              </a:buClr>
            </a:pPr>
            <a:r>
              <a:rPr lang="ru-RU" sz="1600" dirty="0">
                <a:latin typeface="Montserrat" pitchFamily="2" charset="-52"/>
              </a:rPr>
              <a:t>Список всех известных должнику кредиторов, по форме, утвержденной приказом Минэкономразвития России  </a:t>
            </a:r>
            <a:br>
              <a:rPr lang="ru-RU" sz="1600" dirty="0">
                <a:latin typeface="Montserrat" pitchFamily="2" charset="-52"/>
              </a:rPr>
            </a:br>
            <a:r>
              <a:rPr lang="ru-RU" sz="1600" dirty="0">
                <a:latin typeface="Montserrat" pitchFamily="2" charset="-52"/>
              </a:rPr>
              <a:t>от 5 августа 2015 г. № 530</a:t>
            </a:r>
          </a:p>
          <a:p>
            <a:pPr>
              <a:spcAft>
                <a:spcPts val="1200"/>
              </a:spcAft>
              <a:buClr>
                <a:schemeClr val="accent3"/>
              </a:buClr>
            </a:pPr>
            <a:endParaRPr lang="ru-RU" sz="1600" dirty="0">
              <a:latin typeface="Montserrat" pitchFamily="2" charset="-52"/>
            </a:endParaRPr>
          </a:p>
          <a:p>
            <a:pPr>
              <a:spcAft>
                <a:spcPts val="1200"/>
              </a:spcAft>
              <a:buClr>
                <a:schemeClr val="accent3"/>
              </a:buClr>
            </a:pPr>
            <a:r>
              <a:rPr lang="ru-RU" sz="1600" dirty="0">
                <a:latin typeface="Montserrat" pitchFamily="2" charset="-52"/>
              </a:rPr>
              <a:t>Формы заявлений о выдаче справок, прилагаемых </a:t>
            </a:r>
            <a:br>
              <a:rPr lang="ru-RU" sz="1600" dirty="0">
                <a:latin typeface="Montserrat" pitchFamily="2" charset="-52"/>
              </a:rPr>
            </a:br>
            <a:r>
              <a:rPr lang="ru-RU" sz="1600" dirty="0">
                <a:latin typeface="Montserrat" pitchFamily="2" charset="-52"/>
              </a:rPr>
              <a:t>к заявлению гражданина о признании его банкротом </a:t>
            </a:r>
            <a:br>
              <a:rPr lang="ru-RU" sz="1600" dirty="0">
                <a:latin typeface="Montserrat" pitchFamily="2" charset="-52"/>
              </a:rPr>
            </a:br>
            <a:r>
              <a:rPr lang="ru-RU" sz="1600" dirty="0">
                <a:latin typeface="Montserrat" pitchFamily="2" charset="-52"/>
              </a:rPr>
              <a:t>во внесудебном порядке, и формы таких справок, утвержденные приказом Минэкономразвития России </a:t>
            </a:r>
            <a:br>
              <a:rPr lang="ru-RU" sz="1600" dirty="0">
                <a:latin typeface="Montserrat" pitchFamily="2" charset="-52"/>
              </a:rPr>
            </a:br>
            <a:r>
              <a:rPr lang="ru-RU" sz="1600" dirty="0">
                <a:latin typeface="Montserrat" pitchFamily="2" charset="-52"/>
              </a:rPr>
              <a:t>от 9 октября 2023 г. № 706</a:t>
            </a:r>
          </a:p>
          <a:p>
            <a:pPr>
              <a:spcAft>
                <a:spcPts val="1200"/>
              </a:spcAft>
              <a:buClr>
                <a:schemeClr val="accent3"/>
              </a:buClr>
            </a:pPr>
            <a:endParaRPr lang="ru-RU" sz="1600" dirty="0">
              <a:solidFill>
                <a:srgbClr val="595959"/>
              </a:solidFill>
              <a:latin typeface="Montserrat" pitchFamily="2" charset="-52"/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7C336F0B-1062-4293-8681-484C1F3BBCCD}"/>
              </a:ext>
            </a:extLst>
          </p:cNvPr>
          <p:cNvCxnSpPr>
            <a:cxnSpLocks/>
          </p:cNvCxnSpPr>
          <p:nvPr/>
        </p:nvCxnSpPr>
        <p:spPr>
          <a:xfrm>
            <a:off x="729844" y="2247086"/>
            <a:ext cx="0" cy="3638145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Равнобедренный треугольник 52">
            <a:extLst>
              <a:ext uri="{FF2B5EF4-FFF2-40B4-BE49-F238E27FC236}">
                <a16:creationId xmlns:a16="http://schemas.microsoft.com/office/drawing/2014/main" id="{20956F36-45C7-48BE-9EF4-518D842553A9}"/>
              </a:ext>
            </a:extLst>
          </p:cNvPr>
          <p:cNvSpPr/>
          <p:nvPr/>
        </p:nvSpPr>
        <p:spPr>
          <a:xfrm rot="5400000">
            <a:off x="7245754" y="3748994"/>
            <a:ext cx="800100" cy="266700"/>
          </a:xfrm>
          <a:prstGeom prst="triangle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20D789B-92DE-CD27-F47D-7292F6820A4C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BD74B-F501-C7B7-971A-202916A924B1}"/>
              </a:ext>
            </a:extLst>
          </p:cNvPr>
          <p:cNvSpPr txBox="1"/>
          <p:nvPr/>
        </p:nvSpPr>
        <p:spPr bwMode="auto">
          <a:xfrm>
            <a:off x="9629358" y="26073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11</a:t>
            </a:r>
          </a:p>
        </p:txBody>
      </p:sp>
      <p:pic>
        <p:nvPicPr>
          <p:cNvPr id="5" name="Рисунок 4" descr="Изображение выглядит как шаблон, снимок экрана, прямоугольный, монохромный&#10;&#10;Автоматически созданное описание">
            <a:extLst>
              <a:ext uri="{FF2B5EF4-FFF2-40B4-BE49-F238E27FC236}">
                <a16:creationId xmlns:a16="http://schemas.microsoft.com/office/drawing/2014/main" id="{3F385A99-15A3-EC97-D0F2-ECB7430CFFA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186" y="3174758"/>
            <a:ext cx="1415172" cy="141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9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87F292-C5C7-4388-8EBA-8028F3EA2357}"/>
              </a:ext>
            </a:extLst>
          </p:cNvPr>
          <p:cNvSpPr txBox="1"/>
          <p:nvPr/>
        </p:nvSpPr>
        <p:spPr>
          <a:xfrm>
            <a:off x="416145" y="282103"/>
            <a:ext cx="6165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Почему внесудебное банкротство?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2F5DECE-B008-4C0D-8416-1DF1F6E6BDC6}"/>
              </a:ext>
            </a:extLst>
          </p:cNvPr>
          <p:cNvCxnSpPr>
            <a:cxnSpLocks/>
          </p:cNvCxnSpPr>
          <p:nvPr/>
        </p:nvCxnSpPr>
        <p:spPr>
          <a:xfrm>
            <a:off x="521496" y="781050"/>
            <a:ext cx="9343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BC3895A-2233-4FA4-80B3-7D3728572FF4}"/>
              </a:ext>
            </a:extLst>
          </p:cNvPr>
          <p:cNvSpPr/>
          <p:nvPr/>
        </p:nvSpPr>
        <p:spPr>
          <a:xfrm>
            <a:off x="425141" y="3437474"/>
            <a:ext cx="31181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Не нужно платить пошлину или тратить деньги</a:t>
            </a:r>
            <a:r>
              <a:rPr lang="en-US" sz="14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на платных специалистов</a:t>
            </a:r>
          </a:p>
        </p:txBody>
      </p:sp>
      <p:sp>
        <p:nvSpPr>
          <p:cNvPr id="18" name="Скругленный прямоугольник 20">
            <a:extLst>
              <a:ext uri="{FF2B5EF4-FFF2-40B4-BE49-F238E27FC236}">
                <a16:creationId xmlns:a16="http://schemas.microsoft.com/office/drawing/2014/main" id="{B8D6CEFF-64C9-4C38-B117-4DAAF945233F}"/>
              </a:ext>
            </a:extLst>
          </p:cNvPr>
          <p:cNvSpPr/>
          <p:nvPr/>
        </p:nvSpPr>
        <p:spPr>
          <a:xfrm>
            <a:off x="652398" y="2542742"/>
            <a:ext cx="2520000" cy="700967"/>
          </a:xfrm>
          <a:prstGeom prst="roundRect">
            <a:avLst/>
          </a:prstGeom>
          <a:solidFill>
            <a:srgbClr val="DABD9A"/>
          </a:solidFill>
          <a:ln>
            <a:solidFill>
              <a:srgbClr val="DAB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71CC65D-A537-412A-9F24-263969828209}"/>
              </a:ext>
            </a:extLst>
          </p:cNvPr>
          <p:cNvSpPr/>
          <p:nvPr/>
        </p:nvSpPr>
        <p:spPr>
          <a:xfrm>
            <a:off x="930660" y="2701305"/>
            <a:ext cx="1963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4489338" algn="l"/>
              </a:tabLst>
            </a:pPr>
            <a:r>
              <a:rPr lang="ru-RU" b="1" dirty="0">
                <a:ln w="3175">
                  <a:noFill/>
                </a:ln>
                <a:solidFill>
                  <a:srgbClr val="FFFFFF"/>
                </a:solidFill>
                <a:latin typeface="Montserrat" pitchFamily="2" charset="-52"/>
              </a:rPr>
              <a:t>Бесплатно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5305641-063C-4F0A-9BC3-D0998EC1D193}"/>
              </a:ext>
            </a:extLst>
          </p:cNvPr>
          <p:cNvSpPr/>
          <p:nvPr/>
        </p:nvSpPr>
        <p:spPr>
          <a:xfrm>
            <a:off x="6943840" y="3437475"/>
            <a:ext cx="29989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Не нужны юристы, арбитражные управляющие и другие платные специалисты</a:t>
            </a:r>
          </a:p>
        </p:txBody>
      </p:sp>
      <p:sp>
        <p:nvSpPr>
          <p:cNvPr id="27" name="Скругленный прямоугольник 53">
            <a:extLst>
              <a:ext uri="{FF2B5EF4-FFF2-40B4-BE49-F238E27FC236}">
                <a16:creationId xmlns:a16="http://schemas.microsoft.com/office/drawing/2014/main" id="{211EA7DA-7967-4579-8B1B-C02262419A37}"/>
              </a:ext>
            </a:extLst>
          </p:cNvPr>
          <p:cNvSpPr/>
          <p:nvPr/>
        </p:nvSpPr>
        <p:spPr>
          <a:xfrm>
            <a:off x="7183331" y="2542742"/>
            <a:ext cx="2520000" cy="700967"/>
          </a:xfrm>
          <a:prstGeom prst="roundRect">
            <a:avLst/>
          </a:prstGeom>
          <a:solidFill>
            <a:srgbClr val="DABD9A"/>
          </a:solidFill>
          <a:ln>
            <a:solidFill>
              <a:srgbClr val="DAB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902E573-29F0-4D1B-AA82-390F9D6BD770}"/>
              </a:ext>
            </a:extLst>
          </p:cNvPr>
          <p:cNvSpPr/>
          <p:nvPr/>
        </p:nvSpPr>
        <p:spPr>
          <a:xfrm>
            <a:off x="7384988" y="2701305"/>
            <a:ext cx="2116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4489338" algn="l"/>
              </a:tabLst>
            </a:pPr>
            <a:r>
              <a:rPr lang="ru-RU" b="1" dirty="0">
                <a:ln w="3175">
                  <a:noFill/>
                </a:ln>
                <a:solidFill>
                  <a:srgbClr val="FFFFFF"/>
                </a:solidFill>
                <a:latin typeface="Montserrat" pitchFamily="2" charset="-52"/>
              </a:rPr>
              <a:t>Без юриста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81AABCF-284C-4E9A-A43F-C35CB6C07DED}"/>
              </a:ext>
            </a:extLst>
          </p:cNvPr>
          <p:cNvSpPr/>
          <p:nvPr/>
        </p:nvSpPr>
        <p:spPr>
          <a:xfrm>
            <a:off x="3773758" y="3437474"/>
            <a:ext cx="2820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Освобождение от долгов </a:t>
            </a:r>
            <a:br>
              <a:rPr lang="ru-RU" sz="14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по истечении 6 месяцев</a:t>
            </a:r>
          </a:p>
        </p:txBody>
      </p:sp>
      <p:sp>
        <p:nvSpPr>
          <p:cNvPr id="24" name="Скругленный прямоугольник 51">
            <a:extLst>
              <a:ext uri="{FF2B5EF4-FFF2-40B4-BE49-F238E27FC236}">
                <a16:creationId xmlns:a16="http://schemas.microsoft.com/office/drawing/2014/main" id="{4B500C30-C449-4C98-A6C3-085739E35BEA}"/>
              </a:ext>
            </a:extLst>
          </p:cNvPr>
          <p:cNvSpPr/>
          <p:nvPr/>
        </p:nvSpPr>
        <p:spPr>
          <a:xfrm>
            <a:off x="3923981" y="2542742"/>
            <a:ext cx="2520000" cy="700967"/>
          </a:xfrm>
          <a:prstGeom prst="roundRect">
            <a:avLst/>
          </a:prstGeom>
          <a:solidFill>
            <a:srgbClr val="DABD9A"/>
          </a:solidFill>
          <a:ln>
            <a:solidFill>
              <a:srgbClr val="DAB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43E6900-B842-4F8B-8070-3EC41B3FD01E}"/>
              </a:ext>
            </a:extLst>
          </p:cNvPr>
          <p:cNvSpPr/>
          <p:nvPr/>
        </p:nvSpPr>
        <p:spPr>
          <a:xfrm>
            <a:off x="4522675" y="2701304"/>
            <a:ext cx="1322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4489338" algn="l"/>
              </a:tabLst>
            </a:pPr>
            <a:r>
              <a:rPr lang="ru-RU" b="1" dirty="0">
                <a:ln w="3175">
                  <a:noFill/>
                </a:ln>
                <a:solidFill>
                  <a:srgbClr val="FFFFFF"/>
                </a:solidFill>
                <a:latin typeface="Montserrat" pitchFamily="2" charset="-52"/>
              </a:rPr>
              <a:t>Быстро</a:t>
            </a:r>
          </a:p>
        </p:txBody>
      </p:sp>
      <p:sp>
        <p:nvSpPr>
          <p:cNvPr id="23" name="Скругленный прямоугольник 3">
            <a:extLst>
              <a:ext uri="{FF2B5EF4-FFF2-40B4-BE49-F238E27FC236}">
                <a16:creationId xmlns:a16="http://schemas.microsoft.com/office/drawing/2014/main" id="{42C04917-FE01-42AC-9E94-56EB8D18BDB3}"/>
              </a:ext>
            </a:extLst>
          </p:cNvPr>
          <p:cNvSpPr/>
          <p:nvPr/>
        </p:nvSpPr>
        <p:spPr>
          <a:xfrm>
            <a:off x="620687" y="4481573"/>
            <a:ext cx="2534495" cy="2893917"/>
          </a:xfrm>
          <a:prstGeom prst="roundRect">
            <a:avLst>
              <a:gd name="adj" fmla="val 8234"/>
            </a:avLst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80F53B6-5B1E-44EC-817F-20E19290F075}"/>
              </a:ext>
            </a:extLst>
          </p:cNvPr>
          <p:cNvSpPr/>
          <p:nvPr/>
        </p:nvSpPr>
        <p:spPr>
          <a:xfrm>
            <a:off x="4492528" y="5263824"/>
            <a:ext cx="51806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Чаще всего процедурой пользуются жители </a:t>
            </a:r>
            <a:r>
              <a:rPr lang="ru-RU" sz="1600" dirty="0">
                <a:ln w="3175">
                  <a:noFill/>
                </a:ln>
                <a:latin typeface="Montserrat" pitchFamily="2" charset="-52"/>
              </a:rPr>
              <a:t>Челябинской, Омской, Свердловской областей, а также Краснодарского края, Санкт-Петербурга</a:t>
            </a: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76255712-0652-4A5B-AEAF-527F9A3E55A3}"/>
              </a:ext>
            </a:extLst>
          </p:cNvPr>
          <p:cNvSpPr txBox="1">
            <a:spLocks/>
          </p:cNvSpPr>
          <p:nvPr/>
        </p:nvSpPr>
        <p:spPr>
          <a:xfrm>
            <a:off x="830692" y="4617102"/>
            <a:ext cx="1161885" cy="6292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3 </a:t>
            </a:r>
          </a:p>
          <a:p>
            <a:pPr algn="l">
              <a:lnSpc>
                <a:spcPct val="50000"/>
              </a:lnSpc>
              <a:tabLst>
                <a:tab pos="4489338" algn="l"/>
              </a:tabLst>
            </a:pPr>
            <a:r>
              <a:rPr lang="ru-RU" sz="1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года</a:t>
            </a:r>
            <a:endParaRPr lang="ru-RU" sz="2400" b="1" dirty="0">
              <a:ln w="3175">
                <a:noFill/>
              </a:ln>
              <a:solidFill>
                <a:srgbClr val="DE503B"/>
              </a:solidFill>
              <a:latin typeface="Montserrat" pitchFamily="2" charset="-52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09D9E36-7D02-4DF6-8CA0-A436D06C32DF}"/>
              </a:ext>
            </a:extLst>
          </p:cNvPr>
          <p:cNvSpPr/>
          <p:nvPr/>
        </p:nvSpPr>
        <p:spPr>
          <a:xfrm>
            <a:off x="820945" y="5167063"/>
            <a:ext cx="22628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действия процедуры</a:t>
            </a:r>
          </a:p>
        </p:txBody>
      </p: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741E07D3-80C0-4236-8E34-9D410F52A08B}"/>
              </a:ext>
            </a:extLst>
          </p:cNvPr>
          <p:cNvSpPr txBox="1">
            <a:spLocks/>
          </p:cNvSpPr>
          <p:nvPr/>
        </p:nvSpPr>
        <p:spPr>
          <a:xfrm>
            <a:off x="823694" y="5508149"/>
            <a:ext cx="1758732" cy="56830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16 </a:t>
            </a:r>
          </a:p>
          <a:p>
            <a:pPr algn="l">
              <a:lnSpc>
                <a:spcPct val="50000"/>
              </a:lnSpc>
              <a:tabLst>
                <a:tab pos="4489338" algn="l"/>
              </a:tabLst>
            </a:pPr>
            <a:r>
              <a:rPr lang="ru-RU" sz="1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тыс. человек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38F9379-77A4-4DA4-8FBD-AF166DB67A1E}"/>
              </a:ext>
            </a:extLst>
          </p:cNvPr>
          <p:cNvSpPr/>
          <p:nvPr/>
        </p:nvSpPr>
        <p:spPr>
          <a:xfrm>
            <a:off x="818866" y="6020596"/>
            <a:ext cx="19591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воспользовались</a:t>
            </a: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id="{A3EF8511-9170-4292-A297-A9353AA162F5}"/>
              </a:ext>
            </a:extLst>
          </p:cNvPr>
          <p:cNvSpPr txBox="1">
            <a:spLocks/>
          </p:cNvSpPr>
          <p:nvPr/>
        </p:nvSpPr>
        <p:spPr>
          <a:xfrm>
            <a:off x="826709" y="6382931"/>
            <a:ext cx="1444219" cy="56983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5,4 </a:t>
            </a:r>
          </a:p>
          <a:p>
            <a:pPr algn="l">
              <a:lnSpc>
                <a:spcPct val="50000"/>
              </a:lnSpc>
              <a:tabLst>
                <a:tab pos="4489338" algn="l"/>
              </a:tabLst>
            </a:pPr>
            <a:r>
              <a:rPr lang="ru-RU" sz="1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млрд ₽ 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27754A99-D6C8-405A-87A7-C979B526E4B7}"/>
              </a:ext>
            </a:extLst>
          </p:cNvPr>
          <p:cNvSpPr/>
          <p:nvPr/>
        </p:nvSpPr>
        <p:spPr>
          <a:xfrm>
            <a:off x="826707" y="6929990"/>
            <a:ext cx="15512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было списано</a:t>
            </a:r>
          </a:p>
        </p:txBody>
      </p:sp>
      <p:pic>
        <p:nvPicPr>
          <p:cNvPr id="3" name="Рисунок 2" descr="Изображение выглядит как круг, символ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6DB6002B-404A-3459-DCB7-D1C8EA8650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690" y="1291540"/>
            <a:ext cx="981098" cy="981098"/>
          </a:xfrm>
          <a:prstGeom prst="rect">
            <a:avLst/>
          </a:prstGeom>
        </p:spPr>
      </p:pic>
      <p:pic>
        <p:nvPicPr>
          <p:cNvPr id="4" name="Рисунок 3" descr="Изображение выглядит как круг, символ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9CBA8F75-A940-2064-3DA1-87D0EFD9630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433" y="1291540"/>
            <a:ext cx="981098" cy="981098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уг, символ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2954F4C2-BDCF-E0CE-C543-A8CA18C7C59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783" y="1291540"/>
            <a:ext cx="981098" cy="98109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ка, круг, сердце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87DD47D7-FF4B-CDA5-DCF1-0E1A01BC94A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836" y="5508148"/>
            <a:ext cx="507692" cy="507692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3998AB93-D949-4050-5F5B-7F0E38E1A48D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726CEC-A4F1-41DB-ED8C-667FDDE9A91B}"/>
              </a:ext>
            </a:extLst>
          </p:cNvPr>
          <p:cNvSpPr txBox="1"/>
          <p:nvPr/>
        </p:nvSpPr>
        <p:spPr bwMode="auto">
          <a:xfrm>
            <a:off x="9629358" y="260734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4475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87F292-C5C7-4388-8EBA-8028F3EA2357}"/>
              </a:ext>
            </a:extLst>
          </p:cNvPr>
          <p:cNvSpPr txBox="1"/>
          <p:nvPr/>
        </p:nvSpPr>
        <p:spPr>
          <a:xfrm>
            <a:off x="416145" y="282103"/>
            <a:ext cx="6165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Для кого подходит внесудебное банкротство?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2F5DECE-B008-4C0D-8416-1DF1F6E6BDC6}"/>
              </a:ext>
            </a:extLst>
          </p:cNvPr>
          <p:cNvCxnSpPr>
            <a:cxnSpLocks/>
          </p:cNvCxnSpPr>
          <p:nvPr/>
        </p:nvCxnSpPr>
        <p:spPr>
          <a:xfrm>
            <a:off x="521496" y="781050"/>
            <a:ext cx="9343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EA15858-1FCF-4838-8F4C-B58235612072}"/>
              </a:ext>
            </a:extLst>
          </p:cNvPr>
          <p:cNvSpPr txBox="1"/>
          <p:nvPr/>
        </p:nvSpPr>
        <p:spPr>
          <a:xfrm>
            <a:off x="422180" y="4998565"/>
            <a:ext cx="22904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Окончено исполнительное производство в связи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с отсутствием имущества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Нет новых исполнительных производств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77322AF-B9D2-4A99-AADB-EED54F44E0A2}"/>
              </a:ext>
            </a:extLst>
          </p:cNvPr>
          <p:cNvSpPr txBox="1"/>
          <p:nvPr/>
        </p:nvSpPr>
        <p:spPr>
          <a:xfrm>
            <a:off x="432912" y="4330379"/>
            <a:ext cx="22252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с оконченным</a:t>
            </a:r>
            <a:r>
              <a:rPr lang="en-US" sz="1200" b="1" dirty="0">
                <a:solidFill>
                  <a:srgbClr val="6B492A"/>
                </a:solidFill>
                <a:latin typeface="Montserrat" pitchFamily="2" charset="-52"/>
              </a:rPr>
              <a:t/>
            </a:r>
            <a:br>
              <a:rPr lang="en-US" sz="1200" b="1" dirty="0">
                <a:solidFill>
                  <a:srgbClr val="6B492A"/>
                </a:solidFill>
                <a:latin typeface="Montserrat" pitchFamily="2" charset="-52"/>
              </a:rPr>
            </a:br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исполнительным</a:t>
            </a:r>
            <a:r>
              <a:rPr lang="en-US" sz="1200" b="1" dirty="0">
                <a:solidFill>
                  <a:srgbClr val="6B492A"/>
                </a:solidFill>
                <a:latin typeface="Montserrat" pitchFamily="2" charset="-52"/>
              </a:rPr>
              <a:t> </a:t>
            </a:r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производством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7595B7-0669-400A-9375-DE0F40A4FE2B}"/>
              </a:ext>
            </a:extLst>
          </p:cNvPr>
          <p:cNvSpPr txBox="1"/>
          <p:nvPr/>
        </p:nvSpPr>
        <p:spPr>
          <a:xfrm>
            <a:off x="3001121" y="4339727"/>
            <a:ext cx="16756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с пенсией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1580E1-1307-42D4-9E54-81810081266F}"/>
              </a:ext>
            </a:extLst>
          </p:cNvPr>
          <p:cNvSpPr txBox="1"/>
          <p:nvPr/>
        </p:nvSpPr>
        <p:spPr>
          <a:xfrm>
            <a:off x="5313442" y="4339727"/>
            <a:ext cx="22416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с пособием на ребенка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24C2660-3420-41D9-A651-2E483E58F62B}"/>
              </a:ext>
            </a:extLst>
          </p:cNvPr>
          <p:cNvSpPr txBox="1"/>
          <p:nvPr/>
        </p:nvSpPr>
        <p:spPr>
          <a:xfrm>
            <a:off x="7806866" y="4339727"/>
            <a:ext cx="2241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с неоконченным исполнительным производством</a:t>
            </a:r>
          </a:p>
        </p:txBody>
      </p:sp>
      <p:sp>
        <p:nvSpPr>
          <p:cNvPr id="63" name="Скругленный прямоугольник 45">
            <a:extLst>
              <a:ext uri="{FF2B5EF4-FFF2-40B4-BE49-F238E27FC236}">
                <a16:creationId xmlns:a16="http://schemas.microsoft.com/office/drawing/2014/main" id="{FBA5BE20-F45D-4F7B-8CCE-7AE6384D642D}"/>
              </a:ext>
            </a:extLst>
          </p:cNvPr>
          <p:cNvSpPr/>
          <p:nvPr/>
        </p:nvSpPr>
        <p:spPr>
          <a:xfrm>
            <a:off x="918438" y="2837985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E3E6989-E770-484F-88E8-BCDE3303E227}"/>
              </a:ext>
            </a:extLst>
          </p:cNvPr>
          <p:cNvGrpSpPr/>
          <p:nvPr/>
        </p:nvGrpSpPr>
        <p:grpSpPr>
          <a:xfrm>
            <a:off x="1638303" y="2199507"/>
            <a:ext cx="7381877" cy="1694314"/>
            <a:chOff x="1638302" y="1980431"/>
            <a:chExt cx="7381877" cy="1694314"/>
          </a:xfrm>
          <a:noFill/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F6BDC89F-2D66-444F-8448-961AF81F23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38302" y="2523356"/>
              <a:ext cx="1" cy="1151389"/>
            </a:xfrm>
            <a:prstGeom prst="line">
              <a:avLst/>
            </a:prstGeom>
            <a:grpFill/>
            <a:ln w="127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>
              <a:extLst>
                <a:ext uri="{FF2B5EF4-FFF2-40B4-BE49-F238E27FC236}">
                  <a16:creationId xmlns:a16="http://schemas.microsoft.com/office/drawing/2014/main" id="{491BBCF4-FF3C-4451-A9B1-C0CE84EC1A88}"/>
                </a:ext>
              </a:extLst>
            </p:cNvPr>
            <p:cNvCxnSpPr/>
            <p:nvPr/>
          </p:nvCxnSpPr>
          <p:spPr>
            <a:xfrm flipH="1">
              <a:off x="3786070" y="1980431"/>
              <a:ext cx="1" cy="1151389"/>
            </a:xfrm>
            <a:prstGeom prst="line">
              <a:avLst/>
            </a:prstGeom>
            <a:grpFill/>
            <a:ln w="127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>
              <a:extLst>
                <a:ext uri="{FF2B5EF4-FFF2-40B4-BE49-F238E27FC236}">
                  <a16:creationId xmlns:a16="http://schemas.microsoft.com/office/drawing/2014/main" id="{2EBB2AE3-18AE-4D72-B2FA-06780F1F7856}"/>
                </a:ext>
              </a:extLst>
            </p:cNvPr>
            <p:cNvCxnSpPr/>
            <p:nvPr/>
          </p:nvCxnSpPr>
          <p:spPr>
            <a:xfrm flipH="1">
              <a:off x="6542954" y="1980431"/>
              <a:ext cx="1" cy="1151389"/>
            </a:xfrm>
            <a:prstGeom prst="line">
              <a:avLst/>
            </a:prstGeom>
            <a:grpFill/>
            <a:ln w="127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Правая круглая скобка 2">
              <a:extLst>
                <a:ext uri="{FF2B5EF4-FFF2-40B4-BE49-F238E27FC236}">
                  <a16:creationId xmlns:a16="http://schemas.microsoft.com/office/drawing/2014/main" id="{DE8722ED-4FE3-4489-9438-28C0BC86A468}"/>
                </a:ext>
              </a:extLst>
            </p:cNvPr>
            <p:cNvSpPr/>
            <p:nvPr/>
          </p:nvSpPr>
          <p:spPr>
            <a:xfrm rot="16200000">
              <a:off x="5060484" y="-1436339"/>
              <a:ext cx="537513" cy="7381876"/>
            </a:xfrm>
            <a:prstGeom prst="rightBracket">
              <a:avLst>
                <a:gd name="adj" fmla="val 116928"/>
              </a:avLst>
            </a:prstGeom>
            <a:grpFill/>
            <a:ln w="127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0" name="Прямая соединительная линия 89">
              <a:extLst>
                <a:ext uri="{FF2B5EF4-FFF2-40B4-BE49-F238E27FC236}">
                  <a16:creationId xmlns:a16="http://schemas.microsoft.com/office/drawing/2014/main" id="{9EF79BDB-67EB-4B63-AFEF-40894FAC84C9}"/>
                </a:ext>
              </a:extLst>
            </p:cNvPr>
            <p:cNvCxnSpPr/>
            <p:nvPr/>
          </p:nvCxnSpPr>
          <p:spPr>
            <a:xfrm flipH="1">
              <a:off x="9020178" y="2523356"/>
              <a:ext cx="1" cy="1151389"/>
            </a:xfrm>
            <a:prstGeom prst="line">
              <a:avLst/>
            </a:prstGeom>
            <a:grpFill/>
            <a:ln w="127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Скругленный прямоугольник 45">
            <a:extLst>
              <a:ext uri="{FF2B5EF4-FFF2-40B4-BE49-F238E27FC236}">
                <a16:creationId xmlns:a16="http://schemas.microsoft.com/office/drawing/2014/main" id="{0D81CD43-1157-4D9F-B42D-5A314D4A71FB}"/>
              </a:ext>
            </a:extLst>
          </p:cNvPr>
          <p:cNvSpPr/>
          <p:nvPr/>
        </p:nvSpPr>
        <p:spPr>
          <a:xfrm>
            <a:off x="8279713" y="2837985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10A1ACC2-12E6-46E0-8C62-EFB072A5E1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1" r="11554" b="918"/>
          <a:stretch>
            <a:fillRect/>
          </a:stretch>
        </p:blipFill>
        <p:spPr>
          <a:xfrm>
            <a:off x="8352876" y="2782888"/>
            <a:ext cx="1295997" cy="1291142"/>
          </a:xfrm>
          <a:custGeom>
            <a:avLst/>
            <a:gdLst>
              <a:gd name="connsiteX0" fmla="*/ 170968 w 1295997"/>
              <a:gd name="connsiteY0" fmla="*/ 0 h 1291142"/>
              <a:gd name="connsiteX1" fmla="*/ 1125029 w 1295997"/>
              <a:gd name="connsiteY1" fmla="*/ 0 h 1291142"/>
              <a:gd name="connsiteX2" fmla="*/ 1164072 w 1295997"/>
              <a:gd name="connsiteY2" fmla="*/ 12120 h 1291142"/>
              <a:gd name="connsiteX3" fmla="*/ 1295997 w 1295997"/>
              <a:gd name="connsiteY3" fmla="*/ 211149 h 1291142"/>
              <a:gd name="connsiteX4" fmla="*/ 1295997 w 1295997"/>
              <a:gd name="connsiteY4" fmla="*/ 1075138 h 1291142"/>
              <a:gd name="connsiteX5" fmla="*/ 1079993 w 1295997"/>
              <a:gd name="connsiteY5" fmla="*/ 1291142 h 1291142"/>
              <a:gd name="connsiteX6" fmla="*/ 216004 w 1295997"/>
              <a:gd name="connsiteY6" fmla="*/ 1291142 h 1291142"/>
              <a:gd name="connsiteX7" fmla="*/ 0 w 1295997"/>
              <a:gd name="connsiteY7" fmla="*/ 1075138 h 1291142"/>
              <a:gd name="connsiteX8" fmla="*/ 0 w 1295997"/>
              <a:gd name="connsiteY8" fmla="*/ 211149 h 1291142"/>
              <a:gd name="connsiteX9" fmla="*/ 131925 w 1295997"/>
              <a:gd name="connsiteY9" fmla="*/ 12120 h 129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1142">
                <a:moveTo>
                  <a:pt x="170968" y="0"/>
                </a:moveTo>
                <a:lnTo>
                  <a:pt x="1125029" y="0"/>
                </a:lnTo>
                <a:lnTo>
                  <a:pt x="1164072" y="12120"/>
                </a:lnTo>
                <a:cubicBezTo>
                  <a:pt x="1241599" y="44911"/>
                  <a:pt x="1295997" y="121677"/>
                  <a:pt x="1295997" y="211149"/>
                </a:cubicBezTo>
                <a:lnTo>
                  <a:pt x="1295997" y="1075138"/>
                </a:lnTo>
                <a:cubicBezTo>
                  <a:pt x="1295997" y="1194434"/>
                  <a:pt x="1199289" y="1291142"/>
                  <a:pt x="1079993" y="1291142"/>
                </a:cubicBezTo>
                <a:lnTo>
                  <a:pt x="216004" y="1291142"/>
                </a:lnTo>
                <a:cubicBezTo>
                  <a:pt x="96708" y="1291142"/>
                  <a:pt x="0" y="1194434"/>
                  <a:pt x="0" y="1075138"/>
                </a:cubicBezTo>
                <a:lnTo>
                  <a:pt x="0" y="211149"/>
                </a:lnTo>
                <a:cubicBezTo>
                  <a:pt x="0" y="121677"/>
                  <a:pt x="54398" y="44911"/>
                  <a:pt x="131925" y="12120"/>
                </a:cubicBezTo>
                <a:close/>
              </a:path>
            </a:pathLst>
          </a:custGeom>
        </p:spPr>
      </p:pic>
      <p:sp>
        <p:nvSpPr>
          <p:cNvPr id="86" name="Скругленный прямоугольник 45">
            <a:extLst>
              <a:ext uri="{FF2B5EF4-FFF2-40B4-BE49-F238E27FC236}">
                <a16:creationId xmlns:a16="http://schemas.microsoft.com/office/drawing/2014/main" id="{E663253D-5321-48B0-A258-D4058B573412}"/>
              </a:ext>
            </a:extLst>
          </p:cNvPr>
          <p:cNvSpPr/>
          <p:nvPr/>
        </p:nvSpPr>
        <p:spPr>
          <a:xfrm>
            <a:off x="5843038" y="2837985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68932474-8BA9-44FD-A7BB-9C0668C2DB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8" r="24191"/>
          <a:stretch>
            <a:fillRect/>
          </a:stretch>
        </p:blipFill>
        <p:spPr>
          <a:xfrm>
            <a:off x="5914297" y="2782888"/>
            <a:ext cx="1295997" cy="1291143"/>
          </a:xfrm>
          <a:custGeom>
            <a:avLst/>
            <a:gdLst>
              <a:gd name="connsiteX0" fmla="*/ 170972 w 1295997"/>
              <a:gd name="connsiteY0" fmla="*/ 0 h 1291143"/>
              <a:gd name="connsiteX1" fmla="*/ 1125026 w 1295997"/>
              <a:gd name="connsiteY1" fmla="*/ 0 h 1291143"/>
              <a:gd name="connsiteX2" fmla="*/ 1164072 w 1295997"/>
              <a:gd name="connsiteY2" fmla="*/ 12121 h 1291143"/>
              <a:gd name="connsiteX3" fmla="*/ 1295997 w 1295997"/>
              <a:gd name="connsiteY3" fmla="*/ 211150 h 1291143"/>
              <a:gd name="connsiteX4" fmla="*/ 1295997 w 1295997"/>
              <a:gd name="connsiteY4" fmla="*/ 1075139 h 1291143"/>
              <a:gd name="connsiteX5" fmla="*/ 1079993 w 1295997"/>
              <a:gd name="connsiteY5" fmla="*/ 1291143 h 1291143"/>
              <a:gd name="connsiteX6" fmla="*/ 216004 w 1295997"/>
              <a:gd name="connsiteY6" fmla="*/ 1291143 h 1291143"/>
              <a:gd name="connsiteX7" fmla="*/ 0 w 1295997"/>
              <a:gd name="connsiteY7" fmla="*/ 1075139 h 1291143"/>
              <a:gd name="connsiteX8" fmla="*/ 0 w 1295997"/>
              <a:gd name="connsiteY8" fmla="*/ 211150 h 1291143"/>
              <a:gd name="connsiteX9" fmla="*/ 131926 w 1295997"/>
              <a:gd name="connsiteY9" fmla="*/ 12121 h 129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1143">
                <a:moveTo>
                  <a:pt x="170972" y="0"/>
                </a:moveTo>
                <a:lnTo>
                  <a:pt x="1125026" y="0"/>
                </a:lnTo>
                <a:lnTo>
                  <a:pt x="1164072" y="12121"/>
                </a:lnTo>
                <a:cubicBezTo>
                  <a:pt x="1241599" y="44912"/>
                  <a:pt x="1295997" y="121678"/>
                  <a:pt x="1295997" y="211150"/>
                </a:cubicBezTo>
                <a:lnTo>
                  <a:pt x="1295997" y="1075139"/>
                </a:lnTo>
                <a:cubicBezTo>
                  <a:pt x="1295997" y="1194435"/>
                  <a:pt x="1199289" y="1291143"/>
                  <a:pt x="1079993" y="1291143"/>
                </a:cubicBezTo>
                <a:lnTo>
                  <a:pt x="216004" y="1291143"/>
                </a:lnTo>
                <a:cubicBezTo>
                  <a:pt x="96708" y="1291143"/>
                  <a:pt x="0" y="1194435"/>
                  <a:pt x="0" y="1075139"/>
                </a:cubicBezTo>
                <a:lnTo>
                  <a:pt x="0" y="211150"/>
                </a:lnTo>
                <a:cubicBezTo>
                  <a:pt x="0" y="121678"/>
                  <a:pt x="54399" y="44912"/>
                  <a:pt x="131926" y="12121"/>
                </a:cubicBezTo>
                <a:close/>
              </a:path>
            </a:pathLst>
          </a:custGeom>
        </p:spPr>
      </p:pic>
      <p:sp>
        <p:nvSpPr>
          <p:cNvPr id="85" name="Скругленный прямоугольник 45">
            <a:extLst>
              <a:ext uri="{FF2B5EF4-FFF2-40B4-BE49-F238E27FC236}">
                <a16:creationId xmlns:a16="http://schemas.microsoft.com/office/drawing/2014/main" id="{79793BAC-81EE-4A66-B153-E2979932D63D}"/>
              </a:ext>
            </a:extLst>
          </p:cNvPr>
          <p:cNvSpPr/>
          <p:nvPr/>
        </p:nvSpPr>
        <p:spPr>
          <a:xfrm>
            <a:off x="3090700" y="2837985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6ECEA95B-F49F-4FCA-909D-030CBB3569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r="27984"/>
          <a:stretch>
            <a:fillRect/>
          </a:stretch>
        </p:blipFill>
        <p:spPr>
          <a:xfrm>
            <a:off x="3161275" y="2781148"/>
            <a:ext cx="1295997" cy="1292883"/>
          </a:xfrm>
          <a:custGeom>
            <a:avLst/>
            <a:gdLst>
              <a:gd name="connsiteX0" fmla="*/ 185114 w 1295997"/>
              <a:gd name="connsiteY0" fmla="*/ 0 h 1292883"/>
              <a:gd name="connsiteX1" fmla="*/ 1110883 w 1295997"/>
              <a:gd name="connsiteY1" fmla="*/ 0 h 1292883"/>
              <a:gd name="connsiteX2" fmla="*/ 1123526 w 1295997"/>
              <a:gd name="connsiteY2" fmla="*/ 1275 h 1292883"/>
              <a:gd name="connsiteX3" fmla="*/ 1295997 w 1295997"/>
              <a:gd name="connsiteY3" fmla="*/ 212890 h 1292883"/>
              <a:gd name="connsiteX4" fmla="*/ 1295997 w 1295997"/>
              <a:gd name="connsiteY4" fmla="*/ 1076879 h 1292883"/>
              <a:gd name="connsiteX5" fmla="*/ 1079993 w 1295997"/>
              <a:gd name="connsiteY5" fmla="*/ 1292883 h 1292883"/>
              <a:gd name="connsiteX6" fmla="*/ 216004 w 1295997"/>
              <a:gd name="connsiteY6" fmla="*/ 1292883 h 1292883"/>
              <a:gd name="connsiteX7" fmla="*/ 0 w 1295997"/>
              <a:gd name="connsiteY7" fmla="*/ 1076879 h 1292883"/>
              <a:gd name="connsiteX8" fmla="*/ 0 w 1295997"/>
              <a:gd name="connsiteY8" fmla="*/ 212890 h 1292883"/>
              <a:gd name="connsiteX9" fmla="*/ 172472 w 1295997"/>
              <a:gd name="connsiteY9" fmla="*/ 1275 h 129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2883">
                <a:moveTo>
                  <a:pt x="185114" y="0"/>
                </a:moveTo>
                <a:lnTo>
                  <a:pt x="1110883" y="0"/>
                </a:lnTo>
                <a:lnTo>
                  <a:pt x="1123526" y="1275"/>
                </a:lnTo>
                <a:cubicBezTo>
                  <a:pt x="1221955" y="21416"/>
                  <a:pt x="1295997" y="108506"/>
                  <a:pt x="1295997" y="212890"/>
                </a:cubicBezTo>
                <a:lnTo>
                  <a:pt x="1295997" y="1076879"/>
                </a:lnTo>
                <a:cubicBezTo>
                  <a:pt x="1295997" y="1196175"/>
                  <a:pt x="1199289" y="1292883"/>
                  <a:pt x="1079993" y="1292883"/>
                </a:cubicBezTo>
                <a:lnTo>
                  <a:pt x="216004" y="1292883"/>
                </a:lnTo>
                <a:cubicBezTo>
                  <a:pt x="96708" y="1292883"/>
                  <a:pt x="0" y="1196175"/>
                  <a:pt x="0" y="1076879"/>
                </a:cubicBezTo>
                <a:lnTo>
                  <a:pt x="0" y="212890"/>
                </a:lnTo>
                <a:cubicBezTo>
                  <a:pt x="0" y="108506"/>
                  <a:pt x="74042" y="21416"/>
                  <a:pt x="172472" y="1275"/>
                </a:cubicBezTo>
                <a:close/>
              </a:path>
            </a:pathLst>
          </a:cu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F392FBA6-F53C-49F9-820F-AACBE806CF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3" r="14807"/>
          <a:stretch>
            <a:fillRect/>
          </a:stretch>
        </p:blipFill>
        <p:spPr>
          <a:xfrm>
            <a:off x="995101" y="2778034"/>
            <a:ext cx="1295997" cy="1295997"/>
          </a:xfrm>
          <a:custGeom>
            <a:avLst/>
            <a:gdLst>
              <a:gd name="connsiteX0" fmla="*/ 216004 w 1295997"/>
              <a:gd name="connsiteY0" fmla="*/ 0 h 1295997"/>
              <a:gd name="connsiteX1" fmla="*/ 1079993 w 1295997"/>
              <a:gd name="connsiteY1" fmla="*/ 0 h 1295997"/>
              <a:gd name="connsiteX2" fmla="*/ 1295997 w 1295997"/>
              <a:gd name="connsiteY2" fmla="*/ 216004 h 1295997"/>
              <a:gd name="connsiteX3" fmla="*/ 1295997 w 1295997"/>
              <a:gd name="connsiteY3" fmla="*/ 1079993 h 1295997"/>
              <a:gd name="connsiteX4" fmla="*/ 1079993 w 1295997"/>
              <a:gd name="connsiteY4" fmla="*/ 1295997 h 1295997"/>
              <a:gd name="connsiteX5" fmla="*/ 216004 w 1295997"/>
              <a:gd name="connsiteY5" fmla="*/ 1295997 h 1295997"/>
              <a:gd name="connsiteX6" fmla="*/ 0 w 1295997"/>
              <a:gd name="connsiteY6" fmla="*/ 1079993 h 1295997"/>
              <a:gd name="connsiteX7" fmla="*/ 0 w 1295997"/>
              <a:gd name="connsiteY7" fmla="*/ 216004 h 1295997"/>
              <a:gd name="connsiteX8" fmla="*/ 216004 w 1295997"/>
              <a:gd name="connsiteY8" fmla="*/ 0 h 129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5997" h="1295997">
                <a:moveTo>
                  <a:pt x="216004" y="0"/>
                </a:moveTo>
                <a:lnTo>
                  <a:pt x="1079993" y="0"/>
                </a:lnTo>
                <a:cubicBezTo>
                  <a:pt x="1199289" y="0"/>
                  <a:pt x="1295997" y="96708"/>
                  <a:pt x="1295997" y="216004"/>
                </a:cubicBezTo>
                <a:lnTo>
                  <a:pt x="1295997" y="1079993"/>
                </a:lnTo>
                <a:cubicBezTo>
                  <a:pt x="1295997" y="1199289"/>
                  <a:pt x="1199289" y="1295997"/>
                  <a:pt x="1079993" y="1295997"/>
                </a:cubicBezTo>
                <a:lnTo>
                  <a:pt x="216004" y="1295997"/>
                </a:lnTo>
                <a:cubicBezTo>
                  <a:pt x="96708" y="1295997"/>
                  <a:pt x="0" y="1199289"/>
                  <a:pt x="0" y="1079993"/>
                </a:cubicBezTo>
                <a:lnTo>
                  <a:pt x="0" y="216004"/>
                </a:lnTo>
                <a:cubicBezTo>
                  <a:pt x="0" y="96708"/>
                  <a:pt x="96708" y="0"/>
                  <a:pt x="216004" y="0"/>
                </a:cubicBezTo>
                <a:close/>
              </a:path>
            </a:pathLst>
          </a:custGeom>
        </p:spPr>
      </p:pic>
      <p:sp>
        <p:nvSpPr>
          <p:cNvPr id="71" name="Скругленный прямоугольник 75">
            <a:extLst>
              <a:ext uri="{FF2B5EF4-FFF2-40B4-BE49-F238E27FC236}">
                <a16:creationId xmlns:a16="http://schemas.microsoft.com/office/drawing/2014/main" id="{0AA91734-7B41-4534-8746-217D1B71D300}"/>
              </a:ext>
            </a:extLst>
          </p:cNvPr>
          <p:cNvSpPr/>
          <p:nvPr/>
        </p:nvSpPr>
        <p:spPr>
          <a:xfrm>
            <a:off x="3969682" y="886353"/>
            <a:ext cx="2428600" cy="1595912"/>
          </a:xfrm>
          <a:prstGeom prst="roundRect">
            <a:avLst>
              <a:gd name="adj" fmla="val 24197"/>
            </a:avLst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2420D5C-985A-4181-B9B4-C09FC720DAC8}"/>
              </a:ext>
            </a:extLst>
          </p:cNvPr>
          <p:cNvSpPr txBox="1"/>
          <p:nvPr/>
        </p:nvSpPr>
        <p:spPr>
          <a:xfrm>
            <a:off x="4259030" y="1413423"/>
            <a:ext cx="1849902" cy="816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ln w="3175">
                  <a:noFill/>
                </a:ln>
                <a:solidFill>
                  <a:schemeClr val="bg1"/>
                </a:solidFill>
                <a:latin typeface="Manrope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ru-RU" sz="1200" dirty="0">
                <a:latin typeface="Montserrat" pitchFamily="2" charset="-52"/>
              </a:rPr>
              <a:t>долг от 25 000</a:t>
            </a:r>
            <a:br>
              <a:rPr lang="ru-RU" sz="1200" dirty="0">
                <a:latin typeface="Montserrat" pitchFamily="2" charset="-52"/>
              </a:rPr>
            </a:br>
            <a:r>
              <a:rPr lang="ru-RU" sz="1200" dirty="0">
                <a:latin typeface="Montserrat" pitchFamily="2" charset="-52"/>
              </a:rPr>
              <a:t>до 1 000 000 руб.</a:t>
            </a:r>
          </a:p>
          <a:p>
            <a:r>
              <a:rPr lang="ru-RU" sz="1200" dirty="0" smtClean="0">
                <a:latin typeface="Montserrat" pitchFamily="2" charset="-52"/>
              </a:rPr>
              <a:t>за </a:t>
            </a:r>
            <a:r>
              <a:rPr lang="ru-RU" sz="1200" dirty="0">
                <a:latin typeface="Montserrat" pitchFamily="2" charset="-52"/>
              </a:rPr>
              <a:t>последние 5 лет</a:t>
            </a:r>
            <a:br>
              <a:rPr lang="ru-RU" sz="1200" dirty="0">
                <a:latin typeface="Montserrat" pitchFamily="2" charset="-52"/>
              </a:rPr>
            </a:br>
            <a:r>
              <a:rPr lang="ru-RU" sz="1200" dirty="0">
                <a:latin typeface="Montserrat" pitchFamily="2" charset="-52"/>
              </a:rPr>
              <a:t>не был банкротом</a:t>
            </a:r>
          </a:p>
          <a:p>
            <a:r>
              <a:rPr lang="ru-RU" sz="1200" dirty="0">
                <a:latin typeface="Montserrat" pitchFamily="2" charset="-52"/>
              </a:rPr>
              <a:t>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B146AED-5669-4532-A623-3C7F1681F7F1}"/>
              </a:ext>
            </a:extLst>
          </p:cNvPr>
          <p:cNvSpPr txBox="1"/>
          <p:nvPr/>
        </p:nvSpPr>
        <p:spPr>
          <a:xfrm>
            <a:off x="4168619" y="1039259"/>
            <a:ext cx="203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Гражданин</a:t>
            </a:r>
          </a:p>
        </p:txBody>
      </p: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C6BFA54D-A2D8-4352-8BED-88598F1A860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32700" y="1011784"/>
            <a:ext cx="0" cy="1692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BAA95BEF-B453-4AFE-97EA-BC9A51AC757A}"/>
              </a:ext>
            </a:extLst>
          </p:cNvPr>
          <p:cNvSpPr txBox="1"/>
          <p:nvPr/>
        </p:nvSpPr>
        <p:spPr>
          <a:xfrm>
            <a:off x="3006564" y="4617565"/>
            <a:ext cx="22904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Основной доход – пенсия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Исполнительный документ выдан более </a:t>
            </a:r>
            <a:r>
              <a:rPr lang="ru-RU" sz="10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1</a:t>
            </a:r>
            <a:r>
              <a:rPr lang="ru-RU" sz="1000" b="1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года назад, требования</a:t>
            </a:r>
            <a:r>
              <a:rPr lang="en-US" sz="10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по исполнительному документу не исполнены или исполнены частично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Отсутствует имущество,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на которое можно обратить взыскание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742FCE1-91D0-4D8F-AF0F-58EA1D7E73A7}"/>
              </a:ext>
            </a:extLst>
          </p:cNvPr>
          <p:cNvSpPr txBox="1"/>
          <p:nvPr/>
        </p:nvSpPr>
        <p:spPr>
          <a:xfrm>
            <a:off x="5329240" y="4617565"/>
            <a:ext cx="238055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Основной доход – ежемесячное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пособие в связи с рождением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и воспитанием ребенка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Исполнительный документ выдан более </a:t>
            </a:r>
            <a:r>
              <a:rPr lang="ru-RU" sz="10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1</a:t>
            </a:r>
            <a:r>
              <a:rPr lang="ru-RU" sz="1000" b="1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года назад, требования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по исполнительному документу не исполнены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или исполнены частично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Отсутствует имущество,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на которое можно обратить взыскание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DD945FE-4199-46FD-BFBB-CE0383C06126}"/>
              </a:ext>
            </a:extLst>
          </p:cNvPr>
          <p:cNvSpPr txBox="1"/>
          <p:nvPr/>
        </p:nvSpPr>
        <p:spPr>
          <a:xfrm>
            <a:off x="7806865" y="4998565"/>
            <a:ext cx="22904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Исполнительный документ выдан </a:t>
            </a:r>
            <a:r>
              <a:rPr lang="ru-RU" sz="10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7</a:t>
            </a: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 или более лет назад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Требования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по исполнительному документу не исполнены или исполнены частично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endParaRPr lang="ru-RU" sz="1000" dirty="0">
              <a:ln w="3175">
                <a:noFill/>
              </a:ln>
              <a:latin typeface="Montserrat" pitchFamily="2" charset="-52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01092C0-A1A2-43D8-9686-E56537A7D01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4" t="2201" r="11314" b="47141"/>
          <a:stretch>
            <a:fillRect/>
          </a:stretch>
        </p:blipFill>
        <p:spPr>
          <a:xfrm>
            <a:off x="998607" y="2781513"/>
            <a:ext cx="1296000" cy="1296000"/>
          </a:xfrm>
          <a:custGeom>
            <a:avLst/>
            <a:gdLst>
              <a:gd name="connsiteX0" fmla="*/ 216004 w 1296000"/>
              <a:gd name="connsiteY0" fmla="*/ 0 h 1296000"/>
              <a:gd name="connsiteX1" fmla="*/ 1079996 w 1296000"/>
              <a:gd name="connsiteY1" fmla="*/ 0 h 1296000"/>
              <a:gd name="connsiteX2" fmla="*/ 1296000 w 1296000"/>
              <a:gd name="connsiteY2" fmla="*/ 216004 h 1296000"/>
              <a:gd name="connsiteX3" fmla="*/ 1296000 w 1296000"/>
              <a:gd name="connsiteY3" fmla="*/ 1079996 h 1296000"/>
              <a:gd name="connsiteX4" fmla="*/ 1079996 w 1296000"/>
              <a:gd name="connsiteY4" fmla="*/ 1296000 h 1296000"/>
              <a:gd name="connsiteX5" fmla="*/ 216004 w 1296000"/>
              <a:gd name="connsiteY5" fmla="*/ 1296000 h 1296000"/>
              <a:gd name="connsiteX6" fmla="*/ 0 w 1296000"/>
              <a:gd name="connsiteY6" fmla="*/ 1079996 h 1296000"/>
              <a:gd name="connsiteX7" fmla="*/ 0 w 1296000"/>
              <a:gd name="connsiteY7" fmla="*/ 216004 h 1296000"/>
              <a:gd name="connsiteX8" fmla="*/ 216004 w 1296000"/>
              <a:gd name="connsiteY8" fmla="*/ 0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6000" h="1296000">
                <a:moveTo>
                  <a:pt x="216004" y="0"/>
                </a:moveTo>
                <a:lnTo>
                  <a:pt x="1079996" y="0"/>
                </a:lnTo>
                <a:cubicBezTo>
                  <a:pt x="1199292" y="0"/>
                  <a:pt x="1296000" y="96708"/>
                  <a:pt x="1296000" y="216004"/>
                </a:cubicBezTo>
                <a:lnTo>
                  <a:pt x="1296000" y="1079996"/>
                </a:lnTo>
                <a:cubicBezTo>
                  <a:pt x="1296000" y="1199292"/>
                  <a:pt x="1199292" y="1296000"/>
                  <a:pt x="1079996" y="1296000"/>
                </a:cubicBezTo>
                <a:lnTo>
                  <a:pt x="216004" y="1296000"/>
                </a:lnTo>
                <a:cubicBezTo>
                  <a:pt x="96708" y="1296000"/>
                  <a:pt x="0" y="1199292"/>
                  <a:pt x="0" y="1079996"/>
                </a:cubicBezTo>
                <a:lnTo>
                  <a:pt x="0" y="216004"/>
                </a:lnTo>
                <a:cubicBezTo>
                  <a:pt x="0" y="96708"/>
                  <a:pt x="96708" y="0"/>
                  <a:pt x="216004" y="0"/>
                </a:cubicBezTo>
                <a:close/>
              </a:path>
            </a:pathLst>
          </a:cu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64D7AE5-DB08-2C17-4FC6-A2CAD5BFC822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467C31-F75F-D244-A609-65714EDCD7F5}"/>
              </a:ext>
            </a:extLst>
          </p:cNvPr>
          <p:cNvSpPr txBox="1"/>
          <p:nvPr/>
        </p:nvSpPr>
        <p:spPr bwMode="auto">
          <a:xfrm>
            <a:off x="9629358" y="260734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36964" y="3372751"/>
            <a:ext cx="521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или</a:t>
            </a:r>
            <a:endParaRPr lang="ru-RU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886082" y="3372751"/>
            <a:ext cx="521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или</a:t>
            </a:r>
            <a:endParaRPr lang="ru-RU" sz="1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520849" y="3408543"/>
            <a:ext cx="521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или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45130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2F5DECE-B008-4C0D-8416-1DF1F6E6BDC6}"/>
              </a:ext>
            </a:extLst>
          </p:cNvPr>
          <p:cNvCxnSpPr>
            <a:cxnSpLocks/>
          </p:cNvCxnSpPr>
          <p:nvPr/>
        </p:nvCxnSpPr>
        <p:spPr>
          <a:xfrm>
            <a:off x="521496" y="956144"/>
            <a:ext cx="4662485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Заголовок 1">
            <a:extLst>
              <a:ext uri="{FF2B5EF4-FFF2-40B4-BE49-F238E27FC236}">
                <a16:creationId xmlns:a16="http://schemas.microsoft.com/office/drawing/2014/main" id="{224A5E04-272A-4CD9-BB53-DF8EEAD5A2A4}"/>
              </a:ext>
            </a:extLst>
          </p:cNvPr>
          <p:cNvSpPr txBox="1">
            <a:spLocks/>
          </p:cNvSpPr>
          <p:nvPr/>
        </p:nvSpPr>
        <p:spPr>
          <a:xfrm>
            <a:off x="438662" y="300801"/>
            <a:ext cx="4833729" cy="52737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1600" dirty="0">
                <a:ln w="3175">
                  <a:noFill/>
                </a:ln>
                <a:latin typeface="Montserrat" pitchFamily="2" charset="-52"/>
              </a:rPr>
              <a:t>С какими долгами </a:t>
            </a:r>
            <a:r>
              <a:rPr lang="ru-RU" sz="1600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можно заявить </a:t>
            </a:r>
            <a:r>
              <a:rPr lang="ru-RU" sz="1600" b="1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ru-RU" sz="1600" b="1" dirty="0">
                <a:ln w="3175">
                  <a:noFill/>
                </a:ln>
                <a:latin typeface="Montserrat" pitchFamily="2" charset="-52"/>
              </a:rPr>
            </a:br>
            <a:r>
              <a:rPr lang="ru-RU" sz="1600" dirty="0">
                <a:ln w="3175">
                  <a:noFill/>
                </a:ln>
                <a:latin typeface="Montserrat" pitchFamily="2" charset="-52"/>
              </a:rPr>
              <a:t>о внесудебном банкротстве</a:t>
            </a:r>
          </a:p>
        </p:txBody>
      </p:sp>
      <p:sp>
        <p:nvSpPr>
          <p:cNvPr id="79" name="Заголовок 1">
            <a:extLst>
              <a:ext uri="{FF2B5EF4-FFF2-40B4-BE49-F238E27FC236}">
                <a16:creationId xmlns:a16="http://schemas.microsoft.com/office/drawing/2014/main" id="{BF474823-E258-4320-BD68-411EF602E85E}"/>
              </a:ext>
            </a:extLst>
          </p:cNvPr>
          <p:cNvSpPr txBox="1">
            <a:spLocks/>
          </p:cNvSpPr>
          <p:nvPr/>
        </p:nvSpPr>
        <p:spPr>
          <a:xfrm>
            <a:off x="5580493" y="290889"/>
            <a:ext cx="4047249" cy="6050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1600" dirty="0">
                <a:ln w="3175">
                  <a:noFill/>
                </a:ln>
                <a:latin typeface="Montserrat" pitchFamily="2" charset="-52"/>
              </a:rPr>
              <a:t>Какие долги </a:t>
            </a:r>
            <a:r>
              <a:rPr lang="ru-RU" sz="1600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не будут списаны </a:t>
            </a:r>
            <a:r>
              <a:rPr lang="ru-RU" sz="1600" dirty="0">
                <a:ln w="3175">
                  <a:noFill/>
                </a:ln>
                <a:latin typeface="Montserrat" pitchFamily="2" charset="-52"/>
              </a:rPr>
              <a:t>через внесудебное банкротство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A07A7B39-D624-41E7-8968-BB9BE7809E6D}"/>
              </a:ext>
            </a:extLst>
          </p:cNvPr>
          <p:cNvSpPr/>
          <p:nvPr/>
        </p:nvSpPr>
        <p:spPr>
          <a:xfrm>
            <a:off x="965237" y="1443905"/>
            <a:ext cx="46016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dirty="0">
              <a:latin typeface="Montserrat" pitchFamily="2" charset="-52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AADB7A8A-267B-4048-A7E5-1ED5F2969051}"/>
              </a:ext>
            </a:extLst>
          </p:cNvPr>
          <p:cNvSpPr/>
          <p:nvPr/>
        </p:nvSpPr>
        <p:spPr>
          <a:xfrm>
            <a:off x="375286" y="1233298"/>
            <a:ext cx="26500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6B492A"/>
                </a:solidFill>
                <a:latin typeface="Montserrat" pitchFamily="2" charset="-52"/>
              </a:rPr>
              <a:t> общий размер долга</a:t>
            </a:r>
            <a:endParaRPr lang="en-US" sz="1600" b="1" dirty="0">
              <a:solidFill>
                <a:srgbClr val="6B492A"/>
              </a:solidFill>
              <a:latin typeface="Montserrat" pitchFamily="2" charset="-52"/>
            </a:endParaRPr>
          </a:p>
        </p:txBody>
      </p:sp>
      <p:sp>
        <p:nvSpPr>
          <p:cNvPr id="85" name="Заголовок 1">
            <a:extLst>
              <a:ext uri="{FF2B5EF4-FFF2-40B4-BE49-F238E27FC236}">
                <a16:creationId xmlns:a16="http://schemas.microsoft.com/office/drawing/2014/main" id="{227F1E5F-27FC-41CA-AADA-715F9551667F}"/>
              </a:ext>
            </a:extLst>
          </p:cNvPr>
          <p:cNvSpPr txBox="1">
            <a:spLocks/>
          </p:cNvSpPr>
          <p:nvPr/>
        </p:nvSpPr>
        <p:spPr>
          <a:xfrm>
            <a:off x="430521" y="1792187"/>
            <a:ext cx="1474481" cy="38385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1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25 тыс. руб.</a:t>
            </a:r>
          </a:p>
        </p:txBody>
      </p:sp>
      <p:sp>
        <p:nvSpPr>
          <p:cNvPr id="86" name="Скругленный прямоугольник 20">
            <a:extLst>
              <a:ext uri="{FF2B5EF4-FFF2-40B4-BE49-F238E27FC236}">
                <a16:creationId xmlns:a16="http://schemas.microsoft.com/office/drawing/2014/main" id="{6358A6B4-EC52-48B2-AB6A-960022D7F49C}"/>
              </a:ext>
            </a:extLst>
          </p:cNvPr>
          <p:cNvSpPr/>
          <p:nvPr/>
        </p:nvSpPr>
        <p:spPr>
          <a:xfrm>
            <a:off x="5697227" y="6173942"/>
            <a:ext cx="4167498" cy="1061884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0FC0B5A3-AB2C-4DAE-8F9A-C2A5C1D5E7A6}"/>
              </a:ext>
            </a:extLst>
          </p:cNvPr>
          <p:cNvSpPr/>
          <p:nvPr/>
        </p:nvSpPr>
        <p:spPr>
          <a:xfrm>
            <a:off x="5781456" y="6228991"/>
            <a:ext cx="385601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Montserrat" pitchFamily="2" charset="-52"/>
              </a:rPr>
              <a:t>Также не допускается освобождение гражданина </a:t>
            </a:r>
            <a:br>
              <a:rPr lang="ru-RU" sz="1100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100" dirty="0">
                <a:solidFill>
                  <a:schemeClr val="bg1"/>
                </a:solidFill>
                <a:latin typeface="Montserrat" pitchFamily="2" charset="-52"/>
              </a:rPr>
              <a:t>от обязательств в случаях, предусмотренных абзацами 2 и 4 пункта 4 и пунктом 6 статьи 213.28 Федерального закона от 26.10.2002 № 127-ФЗ </a:t>
            </a:r>
            <a:br>
              <a:rPr lang="ru-RU" sz="1100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100" dirty="0">
                <a:solidFill>
                  <a:schemeClr val="bg1"/>
                </a:solidFill>
                <a:latin typeface="Montserrat" pitchFamily="2" charset="-52"/>
              </a:rPr>
              <a:t>«О несостоятельности (банкротстве)» </a:t>
            </a:r>
          </a:p>
        </p:txBody>
      </p:sp>
      <p:sp>
        <p:nvSpPr>
          <p:cNvPr id="88" name="Заголовок 1">
            <a:extLst>
              <a:ext uri="{FF2B5EF4-FFF2-40B4-BE49-F238E27FC236}">
                <a16:creationId xmlns:a16="http://schemas.microsoft.com/office/drawing/2014/main" id="{B36AAA2B-8922-4E62-AF0D-57B0774BE193}"/>
              </a:ext>
            </a:extLst>
          </p:cNvPr>
          <p:cNvSpPr txBox="1">
            <a:spLocks/>
          </p:cNvSpPr>
          <p:nvPr/>
        </p:nvSpPr>
        <p:spPr>
          <a:xfrm>
            <a:off x="2489774" y="1270485"/>
            <a:ext cx="2772888" cy="9901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44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1 </a:t>
            </a:r>
            <a:r>
              <a:rPr lang="ru-RU" sz="3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млн руб.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19CCB5FE-F2B6-45EF-BAD7-BF9E24B758ED}"/>
              </a:ext>
            </a:extLst>
          </p:cNvPr>
          <p:cNvSpPr/>
          <p:nvPr/>
        </p:nvSpPr>
        <p:spPr>
          <a:xfrm>
            <a:off x="421504" y="2306338"/>
            <a:ext cx="39073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6B492A"/>
                </a:solidFill>
                <a:latin typeface="Montserrat" pitchFamily="2" charset="-52"/>
              </a:rPr>
              <a:t>в указанный размер при наличии </a:t>
            </a:r>
            <a:r>
              <a:rPr lang="en-US" sz="1400" b="1" dirty="0">
                <a:solidFill>
                  <a:srgbClr val="6B492A"/>
                </a:solidFill>
                <a:latin typeface="Montserrat" pitchFamily="2" charset="-52"/>
              </a:rPr>
              <a:t/>
            </a:r>
            <a:br>
              <a:rPr lang="en-US" sz="1400" b="1" dirty="0">
                <a:solidFill>
                  <a:srgbClr val="6B492A"/>
                </a:solidFill>
                <a:latin typeface="Montserrat" pitchFamily="2" charset="-52"/>
              </a:rPr>
            </a:br>
            <a:r>
              <a:rPr lang="ru-RU" sz="1400" b="1" dirty="0" smtClean="0">
                <a:solidFill>
                  <a:srgbClr val="6B492A"/>
                </a:solidFill>
                <a:latin typeface="Montserrat" pitchFamily="2" charset="-52"/>
              </a:rPr>
              <a:t>включаются </a:t>
            </a:r>
            <a:r>
              <a:rPr lang="ru-RU" sz="1400" b="1" dirty="0">
                <a:solidFill>
                  <a:srgbClr val="6B492A"/>
                </a:solidFill>
                <a:latin typeface="Montserrat" pitchFamily="2" charset="-52"/>
              </a:rPr>
              <a:t>в том </a:t>
            </a:r>
            <a:r>
              <a:rPr lang="ru-RU" sz="1400" b="1" dirty="0" smtClean="0">
                <a:solidFill>
                  <a:srgbClr val="6B492A"/>
                </a:solidFill>
                <a:latin typeface="Montserrat" pitchFamily="2" charset="-52"/>
              </a:rPr>
              <a:t>числе </a:t>
            </a:r>
            <a:r>
              <a:rPr lang="ru-RU" sz="1400" b="1" dirty="0">
                <a:solidFill>
                  <a:srgbClr val="6B492A"/>
                </a:solidFill>
                <a:latin typeface="Montserrat" pitchFamily="2" charset="-52"/>
              </a:rPr>
              <a:t>долги:</a:t>
            </a:r>
            <a:endParaRPr lang="en-US" sz="1400" b="1" dirty="0">
              <a:solidFill>
                <a:srgbClr val="6B492A"/>
              </a:solidFill>
              <a:latin typeface="Montserrat" pitchFamily="2" charset="-52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BBF6AC53-B8FD-4E19-80C6-23AC44CADFD6}"/>
              </a:ext>
            </a:extLst>
          </p:cNvPr>
          <p:cNvSpPr/>
          <p:nvPr/>
        </p:nvSpPr>
        <p:spPr>
          <a:xfrm>
            <a:off x="416145" y="7060420"/>
            <a:ext cx="57210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Montserrat" pitchFamily="2" charset="-52"/>
              </a:rPr>
              <a:t>При этом не имеет значения, наступил или нет срок платежа (имеется просрочка или нет)</a:t>
            </a:r>
            <a:endParaRPr lang="ru-RU" sz="1600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C9D5EF0C-D991-4F6F-B7CF-F2B5E77E1A5C}"/>
              </a:ext>
            </a:extLst>
          </p:cNvPr>
          <p:cNvSpPr/>
          <p:nvPr/>
        </p:nvSpPr>
        <p:spPr>
          <a:xfrm>
            <a:off x="430521" y="6419337"/>
            <a:ext cx="49237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в указанный размер не включаются штрафы, пени, проценты за просрочку платежа и т.п. </a:t>
            </a:r>
          </a:p>
        </p:txBody>
      </p: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681DE1E1-B213-4C2B-893E-87F64C2FC8EE}"/>
              </a:ext>
            </a:extLst>
          </p:cNvPr>
          <p:cNvCxnSpPr>
            <a:cxnSpLocks/>
          </p:cNvCxnSpPr>
          <p:nvPr/>
        </p:nvCxnSpPr>
        <p:spPr>
          <a:xfrm>
            <a:off x="5677154" y="956144"/>
            <a:ext cx="4187571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B1DC1FA4-9796-4879-9183-A46DFBD4A3F8}"/>
              </a:ext>
            </a:extLst>
          </p:cNvPr>
          <p:cNvSpPr txBox="1"/>
          <p:nvPr/>
        </p:nvSpPr>
        <p:spPr>
          <a:xfrm>
            <a:off x="438662" y="3132694"/>
            <a:ext cx="4288981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займам и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кредитам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(включая сумму кредита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и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начисленные проценты за пользование кредитом)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договору поручительства (независимо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от просрочки основного должника)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налогам, сборам и другим обязательным платежам в бюджет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алиментам (только для учета в общей сумме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долга для подачи заявления,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списан он не будет)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F6B65F1-EEE9-4266-95EE-34AEE0835864}"/>
              </a:ext>
            </a:extLst>
          </p:cNvPr>
          <p:cNvSpPr txBox="1"/>
          <p:nvPr/>
        </p:nvSpPr>
        <p:spPr>
          <a:xfrm>
            <a:off x="5609762" y="1254376"/>
            <a:ext cx="4250953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не указанные в заявлении о внесудебном банкротстве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возникшие в период процедуры внесудебного банкротства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возмещению вреда, причиненного жизни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или здоровью, морального вреда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выплате заработной платы и выходного пособия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уплате алиментов (но они учитываются в общей сумме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долга для подачи заявления)</a:t>
            </a:r>
            <a:endParaRPr lang="ru-RU" sz="1100" dirty="0">
              <a:ln w="3175">
                <a:noFill/>
              </a:ln>
              <a:latin typeface="Montserrat" pitchFamily="2" charset="-52"/>
            </a:endParaRP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иные требования, неразрывно связанные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 личностью кредитора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6240DB1-F904-43C3-8DEF-B538FA48DDB1}"/>
              </a:ext>
            </a:extLst>
          </p:cNvPr>
          <p:cNvSpPr/>
          <p:nvPr/>
        </p:nvSpPr>
        <p:spPr>
          <a:xfrm>
            <a:off x="1947869" y="1920160"/>
            <a:ext cx="61912" cy="161054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42D54EA7-8D79-4A7D-9A76-511E0BED5460}"/>
              </a:ext>
            </a:extLst>
          </p:cNvPr>
          <p:cNvSpPr/>
          <p:nvPr/>
        </p:nvSpPr>
        <p:spPr>
          <a:xfrm>
            <a:off x="2054690" y="1869281"/>
            <a:ext cx="61912" cy="211932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2C7C3256-6178-48F7-BDBE-E19C6FD7C3EB}"/>
              </a:ext>
            </a:extLst>
          </p:cNvPr>
          <p:cNvSpPr/>
          <p:nvPr/>
        </p:nvSpPr>
        <p:spPr>
          <a:xfrm>
            <a:off x="2161513" y="1792187"/>
            <a:ext cx="61912" cy="289027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04C600B1-F5A0-4689-AFB4-B95A214B5F75}"/>
              </a:ext>
            </a:extLst>
          </p:cNvPr>
          <p:cNvSpPr/>
          <p:nvPr/>
        </p:nvSpPr>
        <p:spPr>
          <a:xfrm>
            <a:off x="2268335" y="1742660"/>
            <a:ext cx="61912" cy="338554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D4ADFAAD-D325-4378-8F27-3634C3351291}"/>
              </a:ext>
            </a:extLst>
          </p:cNvPr>
          <p:cNvSpPr/>
          <p:nvPr/>
        </p:nvSpPr>
        <p:spPr>
          <a:xfrm>
            <a:off x="2375156" y="1678781"/>
            <a:ext cx="61912" cy="402432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2FF5F08-FBE2-4D8C-A4FD-C4751D2C474D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80E4B7-A6FA-C5E1-B0DF-244C23F902E9}"/>
              </a:ext>
            </a:extLst>
          </p:cNvPr>
          <p:cNvSpPr txBox="1"/>
          <p:nvPr/>
        </p:nvSpPr>
        <p:spPr bwMode="auto">
          <a:xfrm>
            <a:off x="9629358" y="260734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75493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87F292-C5C7-4388-8EBA-8028F3EA2357}"/>
              </a:ext>
            </a:extLst>
          </p:cNvPr>
          <p:cNvSpPr txBox="1"/>
          <p:nvPr/>
        </p:nvSpPr>
        <p:spPr>
          <a:xfrm>
            <a:off x="1970819" y="451442"/>
            <a:ext cx="61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Как проходит процедура при наличии оконченного </a:t>
            </a:r>
            <a:br>
              <a:rPr lang="ru-RU" sz="1600" b="1" dirty="0">
                <a:latin typeface="Montserrat ExtraBold" pitchFamily="2" charset="-52"/>
              </a:rPr>
            </a:br>
            <a:r>
              <a:rPr lang="ru-RU" sz="1600" b="1" dirty="0">
                <a:latin typeface="Montserrat ExtraBold" pitchFamily="2" charset="-52"/>
              </a:rPr>
              <a:t>исполнительного производства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2F5DECE-B008-4C0D-8416-1DF1F6E6BDC6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D276A52-B748-44B1-86C4-DEA9FB7C6A61}"/>
              </a:ext>
            </a:extLst>
          </p:cNvPr>
          <p:cNvCxnSpPr>
            <a:cxnSpLocks/>
          </p:cNvCxnSpPr>
          <p:nvPr/>
        </p:nvCxnSpPr>
        <p:spPr>
          <a:xfrm flipH="1">
            <a:off x="1424937" y="2573720"/>
            <a:ext cx="0" cy="3206061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215935D-192D-4022-A7D3-25ABD08C48DD}"/>
              </a:ext>
            </a:extLst>
          </p:cNvPr>
          <p:cNvSpPr txBox="1"/>
          <p:nvPr/>
        </p:nvSpPr>
        <p:spPr>
          <a:xfrm>
            <a:off x="1851283" y="2238983"/>
            <a:ext cx="25506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Подайте заявление</a:t>
            </a:r>
            <a:br>
              <a:rPr lang="ru-RU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о признании банкротом </a:t>
            </a:r>
            <a:r>
              <a:rPr lang="en-US" sz="1200" b="1" dirty="0">
                <a:latin typeface="Montserrat" pitchFamily="2" charset="-52"/>
              </a:rPr>
              <a:t/>
            </a:r>
            <a:br>
              <a:rPr lang="en-US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в МФЦ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641D577-665F-4769-BF96-ED24977AEABF}"/>
              </a:ext>
            </a:extLst>
          </p:cNvPr>
          <p:cNvSpPr/>
          <p:nvPr/>
        </p:nvSpPr>
        <p:spPr>
          <a:xfrm>
            <a:off x="5269927" y="2206485"/>
            <a:ext cx="417783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К заявлению приложите список </a:t>
            </a:r>
            <a:r>
              <a:rPr lang="ru-RU" sz="1200" dirty="0" smtClean="0">
                <a:ln w="3175">
                  <a:noFill/>
                </a:ln>
                <a:latin typeface="Montserrat" pitchFamily="2" charset="-52"/>
              </a:rPr>
              <a:t>кредиторов</a:t>
            </a:r>
            <a:endParaRPr lang="ru-RU" sz="1200" dirty="0">
              <a:ln w="3175">
                <a:noFill/>
              </a:ln>
              <a:latin typeface="Montserrat" pitchFamily="2" charset="-5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200" i="1" dirty="0">
                <a:ln w="3175">
                  <a:noFill/>
                </a:ln>
                <a:latin typeface="Montserrat" pitchFamily="2" charset="-52"/>
              </a:rPr>
              <a:t>Форму заявления можно скачать по </a:t>
            </a:r>
            <a:r>
              <a:rPr lang="en-US" sz="1200" i="1" dirty="0">
                <a:ln w="3175">
                  <a:noFill/>
                </a:ln>
                <a:latin typeface="Montserrat" pitchFamily="2" charset="-52"/>
              </a:rPr>
              <a:t>QR</a:t>
            </a:r>
            <a:r>
              <a:rPr lang="ru-RU" sz="1200" i="1" dirty="0">
                <a:ln w="3175">
                  <a:noFill/>
                </a:ln>
                <a:latin typeface="Montserrat" pitchFamily="2" charset="-52"/>
              </a:rPr>
              <a:t>-коду </a:t>
            </a:r>
            <a:br>
              <a:rPr lang="ru-RU" sz="1200" i="1" dirty="0">
                <a:ln w="3175">
                  <a:noFill/>
                </a:ln>
                <a:latin typeface="Montserrat" pitchFamily="2" charset="-52"/>
              </a:rPr>
            </a:br>
            <a:r>
              <a:rPr lang="ru-RU" sz="1200" i="1" dirty="0">
                <a:ln w="3175">
                  <a:noFill/>
                </a:ln>
                <a:latin typeface="Montserrat" pitchFamily="2" charset="-52"/>
              </a:rPr>
              <a:t>на последней странице брошюры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36CF2D-66D9-4DA9-B6F1-9F972D576148}"/>
              </a:ext>
            </a:extLst>
          </p:cNvPr>
          <p:cNvSpPr txBox="1"/>
          <p:nvPr/>
        </p:nvSpPr>
        <p:spPr>
          <a:xfrm>
            <a:off x="1828748" y="3846000"/>
            <a:ext cx="31866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Дождитесь размещения в ЕФРСБ* </a:t>
            </a:r>
            <a:r>
              <a:rPr lang="en-US" sz="1200" b="1" dirty="0">
                <a:latin typeface="Montserrat" pitchFamily="2" charset="-52"/>
              </a:rPr>
              <a:t/>
            </a:r>
            <a:br>
              <a:rPr lang="en-US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сведений</a:t>
            </a:r>
            <a:r>
              <a:rPr lang="en-US" sz="1200" b="1" dirty="0">
                <a:latin typeface="Montserrat" pitchFamily="2" charset="-52"/>
              </a:rPr>
              <a:t> </a:t>
            </a:r>
            <a:r>
              <a:rPr lang="ru-RU" sz="1200" b="1" dirty="0">
                <a:latin typeface="Montserrat" pitchFamily="2" charset="-52"/>
              </a:rPr>
              <a:t>о возбуждении процедуры банкротства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3B1F79-B5F1-4D40-909F-96524FF626AB}"/>
              </a:ext>
            </a:extLst>
          </p:cNvPr>
          <p:cNvSpPr txBox="1"/>
          <p:nvPr/>
        </p:nvSpPr>
        <p:spPr>
          <a:xfrm>
            <a:off x="1714543" y="5563324"/>
            <a:ext cx="34810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Ваши долги списаны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5B8667-EAF3-4F59-990D-D9E4840FAE74}"/>
              </a:ext>
            </a:extLst>
          </p:cNvPr>
          <p:cNvSpPr txBox="1"/>
          <p:nvPr/>
        </p:nvSpPr>
        <p:spPr>
          <a:xfrm>
            <a:off x="5269927" y="5416408"/>
            <a:ext cx="41778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По истечении 6 месяцев со дня включения сведений в ЕФРСБ* </a:t>
            </a:r>
            <a:r>
              <a:rPr lang="ru-RU" sz="1200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автоматически</a:t>
            </a:r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 процедура завершается, гражданин освобождается от дальнейшего исполнения требований кредиторов, указанных в заявлении о признании его банкротом во внесудебном порядке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565EC0-9C82-4D4B-8584-9BA568F5A857}"/>
              </a:ext>
            </a:extLst>
          </p:cNvPr>
          <p:cNvSpPr txBox="1"/>
          <p:nvPr/>
        </p:nvSpPr>
        <p:spPr>
          <a:xfrm>
            <a:off x="5269926" y="3813454"/>
            <a:ext cx="42836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Если нет оснований для отказа – не позднее </a:t>
            </a:r>
            <a:br>
              <a:rPr lang="ru-RU" sz="1200" dirty="0">
                <a:ln w="3175">
                  <a:noFill/>
                </a:ln>
                <a:latin typeface="Montserrat" pitchFamily="2" charset="-52"/>
              </a:rPr>
            </a:br>
            <a:r>
              <a:rPr lang="en-US" sz="1200" dirty="0">
                <a:ln w="3175">
                  <a:noFill/>
                </a:ln>
                <a:latin typeface="Montserrat" pitchFamily="2" charset="-52"/>
              </a:rPr>
              <a:t>4</a:t>
            </a:r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 рабочих дней сведения</a:t>
            </a:r>
            <a:r>
              <a:rPr lang="en-US" sz="12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о возбуждении процедуры размещаются в ЕФРСБ*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38D667F-B43D-4AE2-8C15-70E76ACC3C92}"/>
              </a:ext>
            </a:extLst>
          </p:cNvPr>
          <p:cNvSpPr/>
          <p:nvPr/>
        </p:nvSpPr>
        <p:spPr>
          <a:xfrm>
            <a:off x="1178124" y="2278325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A15B2E8C-A1F1-416C-AB90-5CD189156FD2}"/>
              </a:ext>
            </a:extLst>
          </p:cNvPr>
          <p:cNvSpPr txBox="1">
            <a:spLocks/>
          </p:cNvSpPr>
          <p:nvPr/>
        </p:nvSpPr>
        <p:spPr>
          <a:xfrm>
            <a:off x="1219209" y="2200189"/>
            <a:ext cx="411459" cy="58169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1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19534D1-12DB-40A4-A13E-2567DE5A5497}"/>
              </a:ext>
            </a:extLst>
          </p:cNvPr>
          <p:cNvSpPr/>
          <p:nvPr/>
        </p:nvSpPr>
        <p:spPr>
          <a:xfrm>
            <a:off x="1178124" y="3890771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41A49EA8-EFF4-4380-9037-A249924A0599}"/>
              </a:ext>
            </a:extLst>
          </p:cNvPr>
          <p:cNvSpPr txBox="1">
            <a:spLocks/>
          </p:cNvSpPr>
          <p:nvPr/>
        </p:nvSpPr>
        <p:spPr>
          <a:xfrm>
            <a:off x="1269677" y="3471532"/>
            <a:ext cx="329572" cy="91966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CCB4065-915C-454F-B40D-D6864F07A43A}"/>
              </a:ext>
            </a:extLst>
          </p:cNvPr>
          <p:cNvSpPr/>
          <p:nvPr/>
        </p:nvSpPr>
        <p:spPr>
          <a:xfrm>
            <a:off x="1178124" y="5484386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128BE931-38CE-4901-B5EC-277DEC63CD0C}"/>
              </a:ext>
            </a:extLst>
          </p:cNvPr>
          <p:cNvSpPr txBox="1">
            <a:spLocks/>
          </p:cNvSpPr>
          <p:nvPr/>
        </p:nvSpPr>
        <p:spPr>
          <a:xfrm>
            <a:off x="1228734" y="5016053"/>
            <a:ext cx="411459" cy="9788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3</a:t>
            </a:r>
          </a:p>
        </p:txBody>
      </p:sp>
      <p:sp>
        <p:nvSpPr>
          <p:cNvPr id="28" name="Скругленный прямоугольник 45">
            <a:extLst>
              <a:ext uri="{FF2B5EF4-FFF2-40B4-BE49-F238E27FC236}">
                <a16:creationId xmlns:a16="http://schemas.microsoft.com/office/drawing/2014/main" id="{4C61E27C-8698-4C79-9548-D13D0F8E076A}"/>
              </a:ext>
            </a:extLst>
          </p:cNvPr>
          <p:cNvSpPr/>
          <p:nvPr/>
        </p:nvSpPr>
        <p:spPr>
          <a:xfrm>
            <a:off x="521496" y="426624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CA220F4-F61E-4CB9-90A6-741F77718C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3" r="14807"/>
          <a:stretch>
            <a:fillRect/>
          </a:stretch>
        </p:blipFill>
        <p:spPr>
          <a:xfrm>
            <a:off x="598159" y="366672"/>
            <a:ext cx="1295997" cy="1295997"/>
          </a:xfrm>
          <a:custGeom>
            <a:avLst/>
            <a:gdLst>
              <a:gd name="connsiteX0" fmla="*/ 216004 w 1295997"/>
              <a:gd name="connsiteY0" fmla="*/ 0 h 1295997"/>
              <a:gd name="connsiteX1" fmla="*/ 1079993 w 1295997"/>
              <a:gd name="connsiteY1" fmla="*/ 0 h 1295997"/>
              <a:gd name="connsiteX2" fmla="*/ 1295997 w 1295997"/>
              <a:gd name="connsiteY2" fmla="*/ 216004 h 1295997"/>
              <a:gd name="connsiteX3" fmla="*/ 1295997 w 1295997"/>
              <a:gd name="connsiteY3" fmla="*/ 1079993 h 1295997"/>
              <a:gd name="connsiteX4" fmla="*/ 1079993 w 1295997"/>
              <a:gd name="connsiteY4" fmla="*/ 1295997 h 1295997"/>
              <a:gd name="connsiteX5" fmla="*/ 216004 w 1295997"/>
              <a:gd name="connsiteY5" fmla="*/ 1295997 h 1295997"/>
              <a:gd name="connsiteX6" fmla="*/ 0 w 1295997"/>
              <a:gd name="connsiteY6" fmla="*/ 1079993 h 1295997"/>
              <a:gd name="connsiteX7" fmla="*/ 0 w 1295997"/>
              <a:gd name="connsiteY7" fmla="*/ 216004 h 1295997"/>
              <a:gd name="connsiteX8" fmla="*/ 216004 w 1295997"/>
              <a:gd name="connsiteY8" fmla="*/ 0 h 129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5997" h="1295997">
                <a:moveTo>
                  <a:pt x="216004" y="0"/>
                </a:moveTo>
                <a:lnTo>
                  <a:pt x="1079993" y="0"/>
                </a:lnTo>
                <a:cubicBezTo>
                  <a:pt x="1199289" y="0"/>
                  <a:pt x="1295997" y="96708"/>
                  <a:pt x="1295997" y="216004"/>
                </a:cubicBezTo>
                <a:lnTo>
                  <a:pt x="1295997" y="1079993"/>
                </a:lnTo>
                <a:cubicBezTo>
                  <a:pt x="1295997" y="1199289"/>
                  <a:pt x="1199289" y="1295997"/>
                  <a:pt x="1079993" y="1295997"/>
                </a:cubicBezTo>
                <a:lnTo>
                  <a:pt x="216004" y="1295997"/>
                </a:lnTo>
                <a:cubicBezTo>
                  <a:pt x="96708" y="1295997"/>
                  <a:pt x="0" y="1199289"/>
                  <a:pt x="0" y="1079993"/>
                </a:cubicBezTo>
                <a:lnTo>
                  <a:pt x="0" y="216004"/>
                </a:lnTo>
                <a:cubicBezTo>
                  <a:pt x="0" y="96708"/>
                  <a:pt x="96708" y="0"/>
                  <a:pt x="216004" y="0"/>
                </a:cubicBezTo>
                <a:close/>
              </a:path>
            </a:pathLst>
          </a:custGeom>
        </p:spPr>
      </p:pic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23D1473F-A588-4EA2-98C3-B6FC20D53356}"/>
              </a:ext>
            </a:extLst>
          </p:cNvPr>
          <p:cNvCxnSpPr>
            <a:cxnSpLocks/>
          </p:cNvCxnSpPr>
          <p:nvPr/>
        </p:nvCxnSpPr>
        <p:spPr>
          <a:xfrm>
            <a:off x="5189693" y="2278326"/>
            <a:ext cx="0" cy="845875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E9FA5DC4-74B3-40EF-8C92-03E64BA58BCF}"/>
              </a:ext>
            </a:extLst>
          </p:cNvPr>
          <p:cNvCxnSpPr>
            <a:cxnSpLocks/>
          </p:cNvCxnSpPr>
          <p:nvPr/>
        </p:nvCxnSpPr>
        <p:spPr>
          <a:xfrm>
            <a:off x="5189693" y="3871898"/>
            <a:ext cx="0" cy="519303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CA25E3F7-0CAA-4143-8FEC-1EF465D844F0}"/>
              </a:ext>
            </a:extLst>
          </p:cNvPr>
          <p:cNvCxnSpPr>
            <a:cxnSpLocks/>
          </p:cNvCxnSpPr>
          <p:nvPr/>
        </p:nvCxnSpPr>
        <p:spPr>
          <a:xfrm>
            <a:off x="5189693" y="5484387"/>
            <a:ext cx="0" cy="878314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996C480-96ED-4EDA-8756-0319A7A2BD35}"/>
              </a:ext>
            </a:extLst>
          </p:cNvPr>
          <p:cNvSpPr txBox="1"/>
          <p:nvPr/>
        </p:nvSpPr>
        <p:spPr>
          <a:xfrm>
            <a:off x="361084" y="7220863"/>
            <a:ext cx="8758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*Единый федеральный реестр сведений о банкротстве,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http://bankrot.fedresurs.ru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 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7A265CB-5B28-49C9-A77F-ABEDD22A023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4" t="2201" r="11314" b="47141"/>
          <a:stretch>
            <a:fillRect/>
          </a:stretch>
        </p:blipFill>
        <p:spPr>
          <a:xfrm>
            <a:off x="598156" y="369345"/>
            <a:ext cx="1296000" cy="1296000"/>
          </a:xfrm>
          <a:custGeom>
            <a:avLst/>
            <a:gdLst>
              <a:gd name="connsiteX0" fmla="*/ 216004 w 1296000"/>
              <a:gd name="connsiteY0" fmla="*/ 0 h 1296000"/>
              <a:gd name="connsiteX1" fmla="*/ 1079996 w 1296000"/>
              <a:gd name="connsiteY1" fmla="*/ 0 h 1296000"/>
              <a:gd name="connsiteX2" fmla="*/ 1296000 w 1296000"/>
              <a:gd name="connsiteY2" fmla="*/ 216004 h 1296000"/>
              <a:gd name="connsiteX3" fmla="*/ 1296000 w 1296000"/>
              <a:gd name="connsiteY3" fmla="*/ 1079996 h 1296000"/>
              <a:gd name="connsiteX4" fmla="*/ 1079996 w 1296000"/>
              <a:gd name="connsiteY4" fmla="*/ 1296000 h 1296000"/>
              <a:gd name="connsiteX5" fmla="*/ 216004 w 1296000"/>
              <a:gd name="connsiteY5" fmla="*/ 1296000 h 1296000"/>
              <a:gd name="connsiteX6" fmla="*/ 0 w 1296000"/>
              <a:gd name="connsiteY6" fmla="*/ 1079996 h 1296000"/>
              <a:gd name="connsiteX7" fmla="*/ 0 w 1296000"/>
              <a:gd name="connsiteY7" fmla="*/ 216004 h 1296000"/>
              <a:gd name="connsiteX8" fmla="*/ 216004 w 1296000"/>
              <a:gd name="connsiteY8" fmla="*/ 0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6000" h="1296000">
                <a:moveTo>
                  <a:pt x="216004" y="0"/>
                </a:moveTo>
                <a:lnTo>
                  <a:pt x="1079996" y="0"/>
                </a:lnTo>
                <a:cubicBezTo>
                  <a:pt x="1199292" y="0"/>
                  <a:pt x="1296000" y="96708"/>
                  <a:pt x="1296000" y="216004"/>
                </a:cubicBezTo>
                <a:lnTo>
                  <a:pt x="1296000" y="1079996"/>
                </a:lnTo>
                <a:cubicBezTo>
                  <a:pt x="1296000" y="1199292"/>
                  <a:pt x="1199292" y="1296000"/>
                  <a:pt x="1079996" y="1296000"/>
                </a:cubicBezTo>
                <a:lnTo>
                  <a:pt x="216004" y="1296000"/>
                </a:lnTo>
                <a:cubicBezTo>
                  <a:pt x="96708" y="1296000"/>
                  <a:pt x="0" y="1199292"/>
                  <a:pt x="0" y="1079996"/>
                </a:cubicBezTo>
                <a:lnTo>
                  <a:pt x="0" y="216004"/>
                </a:lnTo>
                <a:cubicBezTo>
                  <a:pt x="0" y="96708"/>
                  <a:pt x="96708" y="0"/>
                  <a:pt x="216004" y="0"/>
                </a:cubicBezTo>
                <a:close/>
              </a:path>
            </a:pathLst>
          </a:cu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9DD8B9B-81F2-0EC4-E16D-1630295266FC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44EFCB-20A7-7F14-58F2-CAC171F3397D}"/>
              </a:ext>
            </a:extLst>
          </p:cNvPr>
          <p:cNvSpPr txBox="1"/>
          <p:nvPr/>
        </p:nvSpPr>
        <p:spPr bwMode="auto">
          <a:xfrm>
            <a:off x="9629358" y="260734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108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C5AA2732-5B5C-4414-83DD-56350F705A27}"/>
              </a:ext>
            </a:extLst>
          </p:cNvPr>
          <p:cNvCxnSpPr>
            <a:cxnSpLocks/>
          </p:cNvCxnSpPr>
          <p:nvPr/>
        </p:nvCxnSpPr>
        <p:spPr>
          <a:xfrm flipH="1">
            <a:off x="6217163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CA4BABDD-3B2D-4B04-B57D-2E035F3CBAAB}"/>
              </a:ext>
            </a:extLst>
          </p:cNvPr>
          <p:cNvCxnSpPr>
            <a:cxnSpLocks/>
          </p:cNvCxnSpPr>
          <p:nvPr/>
        </p:nvCxnSpPr>
        <p:spPr>
          <a:xfrm flipH="1">
            <a:off x="1151068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948A428-4610-4586-8209-E5B38822FAF6}"/>
              </a:ext>
            </a:extLst>
          </p:cNvPr>
          <p:cNvCxnSpPr>
            <a:cxnSpLocks/>
          </p:cNvCxnSpPr>
          <p:nvPr/>
        </p:nvCxnSpPr>
        <p:spPr>
          <a:xfrm flipV="1">
            <a:off x="1246157" y="1547286"/>
            <a:ext cx="8136000" cy="33830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32D986A9-4BF3-4579-929C-5B801F961870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Скругленный прямоугольник 45">
            <a:extLst>
              <a:ext uri="{FF2B5EF4-FFF2-40B4-BE49-F238E27FC236}">
                <a16:creationId xmlns:a16="http://schemas.microsoft.com/office/drawing/2014/main" id="{30F5A711-587B-4C40-BD37-72AAA9C59DE3}"/>
              </a:ext>
            </a:extLst>
          </p:cNvPr>
          <p:cNvSpPr/>
          <p:nvPr/>
        </p:nvSpPr>
        <p:spPr>
          <a:xfrm>
            <a:off x="527584" y="413047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6130FF4-FAF2-473B-B6B0-867CE71007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r="27984"/>
          <a:stretch>
            <a:fillRect/>
          </a:stretch>
        </p:blipFill>
        <p:spPr>
          <a:xfrm>
            <a:off x="598159" y="356209"/>
            <a:ext cx="1295997" cy="1292883"/>
          </a:xfrm>
          <a:custGeom>
            <a:avLst/>
            <a:gdLst>
              <a:gd name="connsiteX0" fmla="*/ 185114 w 1295997"/>
              <a:gd name="connsiteY0" fmla="*/ 0 h 1292883"/>
              <a:gd name="connsiteX1" fmla="*/ 1110883 w 1295997"/>
              <a:gd name="connsiteY1" fmla="*/ 0 h 1292883"/>
              <a:gd name="connsiteX2" fmla="*/ 1123526 w 1295997"/>
              <a:gd name="connsiteY2" fmla="*/ 1275 h 1292883"/>
              <a:gd name="connsiteX3" fmla="*/ 1295997 w 1295997"/>
              <a:gd name="connsiteY3" fmla="*/ 212890 h 1292883"/>
              <a:gd name="connsiteX4" fmla="*/ 1295997 w 1295997"/>
              <a:gd name="connsiteY4" fmla="*/ 1076879 h 1292883"/>
              <a:gd name="connsiteX5" fmla="*/ 1079993 w 1295997"/>
              <a:gd name="connsiteY5" fmla="*/ 1292883 h 1292883"/>
              <a:gd name="connsiteX6" fmla="*/ 216004 w 1295997"/>
              <a:gd name="connsiteY6" fmla="*/ 1292883 h 1292883"/>
              <a:gd name="connsiteX7" fmla="*/ 0 w 1295997"/>
              <a:gd name="connsiteY7" fmla="*/ 1076879 h 1292883"/>
              <a:gd name="connsiteX8" fmla="*/ 0 w 1295997"/>
              <a:gd name="connsiteY8" fmla="*/ 212890 h 1292883"/>
              <a:gd name="connsiteX9" fmla="*/ 172472 w 1295997"/>
              <a:gd name="connsiteY9" fmla="*/ 1275 h 129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2883">
                <a:moveTo>
                  <a:pt x="185114" y="0"/>
                </a:moveTo>
                <a:lnTo>
                  <a:pt x="1110883" y="0"/>
                </a:lnTo>
                <a:lnTo>
                  <a:pt x="1123526" y="1275"/>
                </a:lnTo>
                <a:cubicBezTo>
                  <a:pt x="1221955" y="21416"/>
                  <a:pt x="1295997" y="108506"/>
                  <a:pt x="1295997" y="212890"/>
                </a:cubicBezTo>
                <a:lnTo>
                  <a:pt x="1295997" y="1076879"/>
                </a:lnTo>
                <a:cubicBezTo>
                  <a:pt x="1295997" y="1196175"/>
                  <a:pt x="1199289" y="1292883"/>
                  <a:pt x="1079993" y="1292883"/>
                </a:cubicBezTo>
                <a:lnTo>
                  <a:pt x="216004" y="1292883"/>
                </a:lnTo>
                <a:cubicBezTo>
                  <a:pt x="96708" y="1292883"/>
                  <a:pt x="0" y="1196175"/>
                  <a:pt x="0" y="1076879"/>
                </a:cubicBezTo>
                <a:lnTo>
                  <a:pt x="0" y="212890"/>
                </a:lnTo>
                <a:cubicBezTo>
                  <a:pt x="0" y="108506"/>
                  <a:pt x="74042" y="21416"/>
                  <a:pt x="172472" y="1275"/>
                </a:cubicBezTo>
                <a:close/>
              </a:path>
            </a:pathLst>
          </a:cu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E0A8FD1-584C-483D-BE04-517ED3757BC0}"/>
              </a:ext>
            </a:extLst>
          </p:cNvPr>
          <p:cNvCxnSpPr/>
          <p:nvPr/>
        </p:nvCxnSpPr>
        <p:spPr>
          <a:xfrm flipV="1">
            <a:off x="1114254" y="4665309"/>
            <a:ext cx="8244000" cy="31199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36E86EF-C06E-4EFB-ACD1-F91433A34308}"/>
              </a:ext>
            </a:extLst>
          </p:cNvPr>
          <p:cNvCxnSpPr>
            <a:cxnSpLocks/>
          </p:cNvCxnSpPr>
          <p:nvPr/>
        </p:nvCxnSpPr>
        <p:spPr>
          <a:xfrm flipV="1">
            <a:off x="1114425" y="7005348"/>
            <a:ext cx="8529734" cy="30745"/>
          </a:xfrm>
          <a:prstGeom prst="line">
            <a:avLst/>
          </a:prstGeom>
          <a:ln w="12700">
            <a:solidFill>
              <a:srgbClr val="DE503B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49B8BC1-AF7E-48C8-9AED-CED938C59AE9}"/>
              </a:ext>
            </a:extLst>
          </p:cNvPr>
          <p:cNvSpPr txBox="1"/>
          <p:nvPr/>
        </p:nvSpPr>
        <p:spPr>
          <a:xfrm>
            <a:off x="1518046" y="2383421"/>
            <a:ext cx="4109483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Социальный фонд России или орган, назначивший пенсию: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справка о получении пенсии или срочной пенсионной выплаты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ФССП России, или банк, или работодатель: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справка, подтверждающая, что исполнительный документ выдан более 1 года назад, требования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исполнительному документу не исполнены или исполнены частично</a:t>
            </a:r>
          </a:p>
          <a:p>
            <a:pPr indent="182558">
              <a:spcAft>
                <a:spcPts val="1200"/>
              </a:spcAft>
            </a:pP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Формы заявлений о выдаче справок можно скачать </a:t>
            </a:r>
            <a:b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     по </a:t>
            </a:r>
            <a:r>
              <a:rPr lang="en-US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QR</a:t>
            </a: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-коду на последней странице брошюры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B45E44-E15F-4BFB-907A-D5EA3277F1C7}"/>
              </a:ext>
            </a:extLst>
          </p:cNvPr>
          <p:cNvSpPr txBox="1"/>
          <p:nvPr/>
        </p:nvSpPr>
        <p:spPr>
          <a:xfrm>
            <a:off x="1531700" y="1895227"/>
            <a:ext cx="4109482" cy="438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latin typeface="Montserrat" pitchFamily="2" charset="-52"/>
              </a:rPr>
              <a:t>Получите следующие справки не ранее, </a:t>
            </a:r>
            <a:br>
              <a:rPr lang="ru-RU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чем за </a:t>
            </a:r>
            <a:r>
              <a:rPr lang="ru-RU" sz="1600" b="1" dirty="0">
                <a:latin typeface="Montserrat" pitchFamily="2" charset="-52"/>
              </a:rPr>
              <a:t>3 </a:t>
            </a:r>
            <a:r>
              <a:rPr lang="ru-RU" sz="1200" b="1" dirty="0">
                <a:latin typeface="Montserrat" pitchFamily="2" charset="-52"/>
              </a:rPr>
              <a:t>месяца до </a:t>
            </a:r>
            <a:r>
              <a:rPr lang="ru-RU" sz="1200" b="1" dirty="0" smtClean="0">
                <a:latin typeface="Montserrat" pitchFamily="2" charset="-52"/>
              </a:rPr>
              <a:t>обращения: </a:t>
            </a:r>
            <a:endParaRPr lang="ru-RU" sz="1200" b="1" dirty="0">
              <a:latin typeface="Montserrat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8093E3-CD08-4166-8766-4EECE5DC76F9}"/>
              </a:ext>
            </a:extLst>
          </p:cNvPr>
          <p:cNvSpPr txBox="1"/>
          <p:nvPr/>
        </p:nvSpPr>
        <p:spPr>
          <a:xfrm>
            <a:off x="6568749" y="2432783"/>
            <a:ext cx="2870527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К заявлению приложите: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полученные справки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список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кредиторов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68E9A3-843F-46CB-92E5-66A6A1AD728C}"/>
              </a:ext>
            </a:extLst>
          </p:cNvPr>
          <p:cNvSpPr txBox="1"/>
          <p:nvPr/>
        </p:nvSpPr>
        <p:spPr>
          <a:xfrm>
            <a:off x="1518785" y="5720247"/>
            <a:ext cx="420485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Если нет оснований для отказа – не позднее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2 рабочих дней сведения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возбуждении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процедуры размещаются в ЕФРСБ*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DE921D3A-07DC-4195-A8AA-00F36C81FE53}"/>
              </a:ext>
            </a:extLst>
          </p:cNvPr>
          <p:cNvCxnSpPr>
            <a:cxnSpLocks/>
          </p:cNvCxnSpPr>
          <p:nvPr/>
        </p:nvCxnSpPr>
        <p:spPr>
          <a:xfrm>
            <a:off x="1158988" y="4696507"/>
            <a:ext cx="0" cy="601719"/>
          </a:xfrm>
          <a:prstGeom prst="line">
            <a:avLst/>
          </a:prstGeom>
          <a:ln w="12700">
            <a:solidFill>
              <a:srgbClr val="DE503B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A86451D-1067-43A0-8874-6D81101972E5}"/>
              </a:ext>
            </a:extLst>
          </p:cNvPr>
          <p:cNvSpPr txBox="1"/>
          <p:nvPr/>
        </p:nvSpPr>
        <p:spPr>
          <a:xfrm>
            <a:off x="1518785" y="4932313"/>
            <a:ext cx="32010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Дождитесь размещения в ЕФРСБ* сведений о возбуждении процедуры банкротства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BC71A7-A36D-4C4F-93B5-3E9B5F5EEFD0}"/>
              </a:ext>
            </a:extLst>
          </p:cNvPr>
          <p:cNvSpPr txBox="1"/>
          <p:nvPr/>
        </p:nvSpPr>
        <p:spPr>
          <a:xfrm>
            <a:off x="6555214" y="4942994"/>
            <a:ext cx="35133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Ваши долги списаны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218DD3-AB85-4E42-AAD6-D63FB9441C35}"/>
              </a:ext>
            </a:extLst>
          </p:cNvPr>
          <p:cNvSpPr txBox="1"/>
          <p:nvPr/>
        </p:nvSpPr>
        <p:spPr>
          <a:xfrm>
            <a:off x="6568749" y="5298225"/>
            <a:ext cx="3290537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истечении 6 месяцев со дня включения сведений в ЕФРСБ*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процедура завершается </a:t>
            </a: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автоматически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,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гражданин освобождается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от дальнейшего исполнения требований кредиторов, указанных в заявлении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признании его банкротом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48CE30C-2EE0-4C10-A241-3CED472B547A}"/>
              </a:ext>
            </a:extLst>
          </p:cNvPr>
          <p:cNvCxnSpPr>
            <a:cxnSpLocks/>
          </p:cNvCxnSpPr>
          <p:nvPr/>
        </p:nvCxnSpPr>
        <p:spPr>
          <a:xfrm>
            <a:off x="6220567" y="4677456"/>
            <a:ext cx="0" cy="542536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47B906A-6CE7-49B3-9707-93E2198E9473}"/>
              </a:ext>
            </a:extLst>
          </p:cNvPr>
          <p:cNvSpPr txBox="1"/>
          <p:nvPr/>
        </p:nvSpPr>
        <p:spPr>
          <a:xfrm>
            <a:off x="6560920" y="1880440"/>
            <a:ext cx="32841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Подайте заявление о признании банкротом в МФЦ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9EDE4E4-AFFF-49B2-A848-2910592B272E}"/>
              </a:ext>
            </a:extLst>
          </p:cNvPr>
          <p:cNvSpPr txBox="1"/>
          <p:nvPr/>
        </p:nvSpPr>
        <p:spPr>
          <a:xfrm>
            <a:off x="361084" y="7220863"/>
            <a:ext cx="8758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*Единый федеральный реестр сведений о банкротстве,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http://bankrot.fedresurs.ru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32C0D1-F1D7-44CE-89E4-7B77A4DE2683}"/>
              </a:ext>
            </a:extLst>
          </p:cNvPr>
          <p:cNvSpPr txBox="1"/>
          <p:nvPr/>
        </p:nvSpPr>
        <p:spPr>
          <a:xfrm>
            <a:off x="1970819" y="451442"/>
            <a:ext cx="61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Как проходит процедура </a:t>
            </a:r>
            <a:br>
              <a:rPr lang="ru-RU" sz="1600" b="1" dirty="0">
                <a:latin typeface="Montserrat ExtraBold" pitchFamily="2" charset="-52"/>
              </a:rPr>
            </a:br>
            <a:r>
              <a:rPr lang="ru-RU" sz="1600" b="1" dirty="0">
                <a:latin typeface="Montserrat ExtraBold" pitchFamily="2" charset="-52"/>
              </a:rPr>
              <a:t>для пенсионеров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322BAF46-D5A5-438F-84BF-4C47DE2C16C2}"/>
              </a:ext>
            </a:extLst>
          </p:cNvPr>
          <p:cNvSpPr/>
          <p:nvPr/>
        </p:nvSpPr>
        <p:spPr>
          <a:xfrm>
            <a:off x="903417" y="1918833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49" name="Заголовок 1">
            <a:extLst>
              <a:ext uri="{FF2B5EF4-FFF2-40B4-BE49-F238E27FC236}">
                <a16:creationId xmlns:a16="http://schemas.microsoft.com/office/drawing/2014/main" id="{8F7E0E94-D5D2-4E35-B5D1-817EB12991C8}"/>
              </a:ext>
            </a:extLst>
          </p:cNvPr>
          <p:cNvSpPr txBox="1">
            <a:spLocks/>
          </p:cNvSpPr>
          <p:nvPr/>
        </p:nvSpPr>
        <p:spPr>
          <a:xfrm>
            <a:off x="944502" y="2014027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1</a:t>
            </a:r>
          </a:p>
        </p:txBody>
      </p:sp>
      <p:sp>
        <p:nvSpPr>
          <p:cNvPr id="51" name="Правая круглая скобка 50">
            <a:extLst>
              <a:ext uri="{FF2B5EF4-FFF2-40B4-BE49-F238E27FC236}">
                <a16:creationId xmlns:a16="http://schemas.microsoft.com/office/drawing/2014/main" id="{C8C00015-CC9B-47CE-ACF3-5383BCD674EF}"/>
              </a:ext>
            </a:extLst>
          </p:cNvPr>
          <p:cNvSpPr/>
          <p:nvPr/>
        </p:nvSpPr>
        <p:spPr>
          <a:xfrm rot="10800000">
            <a:off x="576741" y="4696507"/>
            <a:ext cx="537513" cy="2339585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05A9CB48-FF1A-4FEF-9BB1-56AA101DE66C}"/>
              </a:ext>
            </a:extLst>
          </p:cNvPr>
          <p:cNvSpPr/>
          <p:nvPr/>
        </p:nvSpPr>
        <p:spPr>
          <a:xfrm>
            <a:off x="922099" y="5002147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56" name="Заголовок 1">
            <a:extLst>
              <a:ext uri="{FF2B5EF4-FFF2-40B4-BE49-F238E27FC236}">
                <a16:creationId xmlns:a16="http://schemas.microsoft.com/office/drawing/2014/main" id="{A10F15EC-B995-4A13-A63D-0D04E94B508B}"/>
              </a:ext>
            </a:extLst>
          </p:cNvPr>
          <p:cNvSpPr txBox="1">
            <a:spLocks/>
          </p:cNvSpPr>
          <p:nvPr/>
        </p:nvSpPr>
        <p:spPr>
          <a:xfrm>
            <a:off x="963184" y="5097341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3</a:t>
            </a: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C8775211-998C-467E-B014-F0A6047E17DA}"/>
              </a:ext>
            </a:extLst>
          </p:cNvPr>
          <p:cNvSpPr/>
          <p:nvPr/>
        </p:nvSpPr>
        <p:spPr>
          <a:xfrm>
            <a:off x="5970349" y="5002147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59" name="Заголовок 1">
            <a:extLst>
              <a:ext uri="{FF2B5EF4-FFF2-40B4-BE49-F238E27FC236}">
                <a16:creationId xmlns:a16="http://schemas.microsoft.com/office/drawing/2014/main" id="{3C7EE4CA-B872-4675-99EC-03B93C2ECCE0}"/>
              </a:ext>
            </a:extLst>
          </p:cNvPr>
          <p:cNvSpPr txBox="1">
            <a:spLocks/>
          </p:cNvSpPr>
          <p:nvPr/>
        </p:nvSpPr>
        <p:spPr>
          <a:xfrm>
            <a:off x="6011434" y="5097341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4</a:t>
            </a:r>
          </a:p>
        </p:txBody>
      </p:sp>
      <p:sp>
        <p:nvSpPr>
          <p:cNvPr id="60" name="Правая круглая скобка 59">
            <a:extLst>
              <a:ext uri="{FF2B5EF4-FFF2-40B4-BE49-F238E27FC236}">
                <a16:creationId xmlns:a16="http://schemas.microsoft.com/office/drawing/2014/main" id="{849BB661-8199-4425-8D8E-8E020B8E8430}"/>
              </a:ext>
            </a:extLst>
          </p:cNvPr>
          <p:cNvSpPr/>
          <p:nvPr/>
        </p:nvSpPr>
        <p:spPr>
          <a:xfrm>
            <a:off x="9333061" y="1544175"/>
            <a:ext cx="537513" cy="3121129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DD13076B-2A1B-4CB8-A49A-44A7A523D05B}"/>
              </a:ext>
            </a:extLst>
          </p:cNvPr>
          <p:cNvSpPr/>
          <p:nvPr/>
        </p:nvSpPr>
        <p:spPr>
          <a:xfrm>
            <a:off x="5970349" y="1919146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3" name="Заголовок 1">
            <a:extLst>
              <a:ext uri="{FF2B5EF4-FFF2-40B4-BE49-F238E27FC236}">
                <a16:creationId xmlns:a16="http://schemas.microsoft.com/office/drawing/2014/main" id="{1DFC9772-0EAF-47B6-84BB-2630D95166B9}"/>
              </a:ext>
            </a:extLst>
          </p:cNvPr>
          <p:cNvSpPr txBox="1">
            <a:spLocks/>
          </p:cNvSpPr>
          <p:nvPr/>
        </p:nvSpPr>
        <p:spPr>
          <a:xfrm>
            <a:off x="6011434" y="2014340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3478D7F4-300C-3974-D68B-9DEA96F6A7F9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118615-0385-4DEF-4271-AA70CDE58521}"/>
              </a:ext>
            </a:extLst>
          </p:cNvPr>
          <p:cNvSpPr txBox="1"/>
          <p:nvPr/>
        </p:nvSpPr>
        <p:spPr bwMode="auto">
          <a:xfrm>
            <a:off x="9629358" y="260734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8708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2E6B4341-F582-4FCD-93C8-0C187386DA5C}"/>
              </a:ext>
            </a:extLst>
          </p:cNvPr>
          <p:cNvCxnSpPr>
            <a:cxnSpLocks/>
          </p:cNvCxnSpPr>
          <p:nvPr/>
        </p:nvCxnSpPr>
        <p:spPr>
          <a:xfrm flipH="1">
            <a:off x="6217163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C4E362B5-3125-4CF3-A611-B4A736A14C86}"/>
              </a:ext>
            </a:extLst>
          </p:cNvPr>
          <p:cNvCxnSpPr>
            <a:cxnSpLocks/>
          </p:cNvCxnSpPr>
          <p:nvPr/>
        </p:nvCxnSpPr>
        <p:spPr>
          <a:xfrm flipH="1">
            <a:off x="1151068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D6C583BE-17E0-4229-96C9-59F065446252}"/>
              </a:ext>
            </a:extLst>
          </p:cNvPr>
          <p:cNvCxnSpPr>
            <a:cxnSpLocks/>
          </p:cNvCxnSpPr>
          <p:nvPr/>
        </p:nvCxnSpPr>
        <p:spPr>
          <a:xfrm flipV="1">
            <a:off x="1246157" y="1547286"/>
            <a:ext cx="8136000" cy="33830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E54E1435-2B2D-4B20-90D3-004156410DD3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C8EC5158-12A5-412B-840D-D0512F06B9B9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Скругленный прямоугольник 45">
            <a:extLst>
              <a:ext uri="{FF2B5EF4-FFF2-40B4-BE49-F238E27FC236}">
                <a16:creationId xmlns:a16="http://schemas.microsoft.com/office/drawing/2014/main" id="{4637E3B8-A7D1-486D-864F-28BD311B49F6}"/>
              </a:ext>
            </a:extLst>
          </p:cNvPr>
          <p:cNvSpPr/>
          <p:nvPr/>
        </p:nvSpPr>
        <p:spPr>
          <a:xfrm>
            <a:off x="521496" y="394219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D944DD9-B28C-441B-82DF-CCCF910EDF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8" r="24191"/>
          <a:stretch>
            <a:fillRect/>
          </a:stretch>
        </p:blipFill>
        <p:spPr>
          <a:xfrm>
            <a:off x="592754" y="339121"/>
            <a:ext cx="1295997" cy="1291143"/>
          </a:xfrm>
          <a:custGeom>
            <a:avLst/>
            <a:gdLst>
              <a:gd name="connsiteX0" fmla="*/ 170972 w 1295997"/>
              <a:gd name="connsiteY0" fmla="*/ 0 h 1291143"/>
              <a:gd name="connsiteX1" fmla="*/ 1125026 w 1295997"/>
              <a:gd name="connsiteY1" fmla="*/ 0 h 1291143"/>
              <a:gd name="connsiteX2" fmla="*/ 1164072 w 1295997"/>
              <a:gd name="connsiteY2" fmla="*/ 12121 h 1291143"/>
              <a:gd name="connsiteX3" fmla="*/ 1295997 w 1295997"/>
              <a:gd name="connsiteY3" fmla="*/ 211150 h 1291143"/>
              <a:gd name="connsiteX4" fmla="*/ 1295997 w 1295997"/>
              <a:gd name="connsiteY4" fmla="*/ 1075139 h 1291143"/>
              <a:gd name="connsiteX5" fmla="*/ 1079993 w 1295997"/>
              <a:gd name="connsiteY5" fmla="*/ 1291143 h 1291143"/>
              <a:gd name="connsiteX6" fmla="*/ 216004 w 1295997"/>
              <a:gd name="connsiteY6" fmla="*/ 1291143 h 1291143"/>
              <a:gd name="connsiteX7" fmla="*/ 0 w 1295997"/>
              <a:gd name="connsiteY7" fmla="*/ 1075139 h 1291143"/>
              <a:gd name="connsiteX8" fmla="*/ 0 w 1295997"/>
              <a:gd name="connsiteY8" fmla="*/ 211150 h 1291143"/>
              <a:gd name="connsiteX9" fmla="*/ 131926 w 1295997"/>
              <a:gd name="connsiteY9" fmla="*/ 12121 h 129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1143">
                <a:moveTo>
                  <a:pt x="170972" y="0"/>
                </a:moveTo>
                <a:lnTo>
                  <a:pt x="1125026" y="0"/>
                </a:lnTo>
                <a:lnTo>
                  <a:pt x="1164072" y="12121"/>
                </a:lnTo>
                <a:cubicBezTo>
                  <a:pt x="1241599" y="44912"/>
                  <a:pt x="1295997" y="121678"/>
                  <a:pt x="1295997" y="211150"/>
                </a:cubicBezTo>
                <a:lnTo>
                  <a:pt x="1295997" y="1075139"/>
                </a:lnTo>
                <a:cubicBezTo>
                  <a:pt x="1295997" y="1194435"/>
                  <a:pt x="1199289" y="1291143"/>
                  <a:pt x="1079993" y="1291143"/>
                </a:cubicBezTo>
                <a:lnTo>
                  <a:pt x="216004" y="1291143"/>
                </a:lnTo>
                <a:cubicBezTo>
                  <a:pt x="96708" y="1291143"/>
                  <a:pt x="0" y="1194435"/>
                  <a:pt x="0" y="1075139"/>
                </a:cubicBezTo>
                <a:lnTo>
                  <a:pt x="0" y="211150"/>
                </a:lnTo>
                <a:cubicBezTo>
                  <a:pt x="0" y="121678"/>
                  <a:pt x="54399" y="44912"/>
                  <a:pt x="131926" y="12121"/>
                </a:cubicBezTo>
                <a:close/>
              </a:path>
            </a:pathLst>
          </a:cu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29558C6-0018-4F0A-A670-7176B42C98C4}"/>
              </a:ext>
            </a:extLst>
          </p:cNvPr>
          <p:cNvSpPr txBox="1"/>
          <p:nvPr/>
        </p:nvSpPr>
        <p:spPr>
          <a:xfrm>
            <a:off x="1970819" y="451442"/>
            <a:ext cx="61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Как проходит процедура для лиц, </a:t>
            </a:r>
            <a:br>
              <a:rPr lang="ru-RU" sz="1600" b="1" dirty="0">
                <a:latin typeface="Montserrat ExtraBold" pitchFamily="2" charset="-52"/>
              </a:rPr>
            </a:br>
            <a:r>
              <a:rPr lang="ru-RU" sz="1600" b="1" dirty="0">
                <a:latin typeface="Montserrat ExtraBold" pitchFamily="2" charset="-52"/>
              </a:rPr>
              <a:t>получающих пособие на ребенка</a:t>
            </a: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FF733B0D-B710-4ABC-AA90-6A1F2281CAAC}"/>
              </a:ext>
            </a:extLst>
          </p:cNvPr>
          <p:cNvCxnSpPr/>
          <p:nvPr/>
        </p:nvCxnSpPr>
        <p:spPr>
          <a:xfrm flipV="1">
            <a:off x="1114254" y="4820952"/>
            <a:ext cx="8244000" cy="31199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DA1F1A17-0C35-4B77-8571-625BE90D1EB6}"/>
              </a:ext>
            </a:extLst>
          </p:cNvPr>
          <p:cNvCxnSpPr>
            <a:cxnSpLocks/>
          </p:cNvCxnSpPr>
          <p:nvPr/>
        </p:nvCxnSpPr>
        <p:spPr>
          <a:xfrm flipV="1">
            <a:off x="1114252" y="7014523"/>
            <a:ext cx="8529734" cy="30745"/>
          </a:xfrm>
          <a:prstGeom prst="line">
            <a:avLst/>
          </a:prstGeom>
          <a:ln w="12700">
            <a:solidFill>
              <a:srgbClr val="DE503B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1C93CEC-5657-4F23-A730-1EFAF1AE408C}"/>
              </a:ext>
            </a:extLst>
          </p:cNvPr>
          <p:cNvSpPr txBox="1"/>
          <p:nvPr/>
        </p:nvSpPr>
        <p:spPr>
          <a:xfrm>
            <a:off x="1518046" y="2383421"/>
            <a:ext cx="410948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Социальный фонд России: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справка о том, что гражданин является получателем ежемесячного пособия в связи с рождением и воспитанием ребенка 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ФССП России, или банк, или работодатель: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справка, подтверждающая, что исполнительный документ выдан более 1 года назад, требования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исполнительному документу не исполнены или исполнены частично</a:t>
            </a:r>
          </a:p>
          <a:p>
            <a:pPr indent="182558">
              <a:spcAft>
                <a:spcPts val="1200"/>
              </a:spcAft>
            </a:pP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Формы заявлений о выдаче справок можно скачать </a:t>
            </a:r>
            <a:b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     по </a:t>
            </a:r>
            <a:r>
              <a:rPr lang="en-US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QR</a:t>
            </a: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-коду на последней странице брошюры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9F53CB8-BD40-40E2-8B43-EEF444463D0A}"/>
              </a:ext>
            </a:extLst>
          </p:cNvPr>
          <p:cNvSpPr txBox="1"/>
          <p:nvPr/>
        </p:nvSpPr>
        <p:spPr>
          <a:xfrm>
            <a:off x="1531700" y="1895227"/>
            <a:ext cx="4109482" cy="438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latin typeface="Montserrat" pitchFamily="2" charset="-52"/>
              </a:rPr>
              <a:t>Получите следующие справки не ранее, </a:t>
            </a:r>
            <a:br>
              <a:rPr lang="ru-RU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чем за </a:t>
            </a:r>
            <a:r>
              <a:rPr lang="ru-RU" sz="1600" b="1" dirty="0">
                <a:latin typeface="Montserrat" pitchFamily="2" charset="-52"/>
              </a:rPr>
              <a:t>3 </a:t>
            </a:r>
            <a:r>
              <a:rPr lang="ru-RU" sz="1200" b="1" dirty="0">
                <a:latin typeface="Montserrat" pitchFamily="2" charset="-52"/>
              </a:rPr>
              <a:t>месяца до </a:t>
            </a:r>
            <a:r>
              <a:rPr lang="ru-RU" sz="1200" b="1" dirty="0" smtClean="0">
                <a:latin typeface="Montserrat" pitchFamily="2" charset="-52"/>
              </a:rPr>
              <a:t>обращения: </a:t>
            </a:r>
            <a:endParaRPr lang="ru-RU" sz="1200" b="1" dirty="0">
              <a:latin typeface="Montserrat" pitchFamily="2" charset="-5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11F91C3-8C02-4053-AF44-CFC7552BEBDC}"/>
              </a:ext>
            </a:extLst>
          </p:cNvPr>
          <p:cNvSpPr txBox="1"/>
          <p:nvPr/>
        </p:nvSpPr>
        <p:spPr>
          <a:xfrm>
            <a:off x="6568749" y="2432783"/>
            <a:ext cx="2870527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К заявлению приложите: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полученные справки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список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кредиторов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C381B0E-8CB1-4916-A0F8-9524AA92FC25}"/>
              </a:ext>
            </a:extLst>
          </p:cNvPr>
          <p:cNvSpPr txBox="1"/>
          <p:nvPr/>
        </p:nvSpPr>
        <p:spPr>
          <a:xfrm>
            <a:off x="1518785" y="5875890"/>
            <a:ext cx="420485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Если нет оснований для отказа – не позднее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2 рабочих дней сведения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возбуждении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процедуры размещаются в ЕФРСБ*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AC81977D-1930-4811-94FD-9C76BA808675}"/>
              </a:ext>
            </a:extLst>
          </p:cNvPr>
          <p:cNvCxnSpPr>
            <a:cxnSpLocks/>
          </p:cNvCxnSpPr>
          <p:nvPr/>
        </p:nvCxnSpPr>
        <p:spPr>
          <a:xfrm>
            <a:off x="1158988" y="4852150"/>
            <a:ext cx="0" cy="601719"/>
          </a:xfrm>
          <a:prstGeom prst="line">
            <a:avLst/>
          </a:prstGeom>
          <a:ln w="12700">
            <a:solidFill>
              <a:srgbClr val="DE503B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F10BCC19-0ADF-4427-AB23-718EF2E4AF67}"/>
              </a:ext>
            </a:extLst>
          </p:cNvPr>
          <p:cNvSpPr txBox="1"/>
          <p:nvPr/>
        </p:nvSpPr>
        <p:spPr>
          <a:xfrm>
            <a:off x="1518785" y="5087956"/>
            <a:ext cx="32010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Дождитесь размещения в ЕФРСБ* сведений о возбуждении процедуры банкротства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E0DC3D6-BC47-4522-A105-76F802C6A181}"/>
              </a:ext>
            </a:extLst>
          </p:cNvPr>
          <p:cNvSpPr txBox="1"/>
          <p:nvPr/>
        </p:nvSpPr>
        <p:spPr>
          <a:xfrm>
            <a:off x="6555214" y="5098637"/>
            <a:ext cx="35133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Ваши долги списаны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0984218-85C9-46F5-8EA0-5AC4F0658722}"/>
              </a:ext>
            </a:extLst>
          </p:cNvPr>
          <p:cNvSpPr txBox="1"/>
          <p:nvPr/>
        </p:nvSpPr>
        <p:spPr>
          <a:xfrm>
            <a:off x="6568749" y="5453868"/>
            <a:ext cx="329053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истечении 6 месяцев со дня включения сведений в ЕФРСБ*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процедура завершается </a:t>
            </a: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автоматически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,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гражданин освобождается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от дальнейшего исполнения требований кредиторов, указанных в заявлении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признании его банкротом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5EFA0BB3-2B3D-4B10-94AF-15C6BB8E1DEB}"/>
              </a:ext>
            </a:extLst>
          </p:cNvPr>
          <p:cNvCxnSpPr>
            <a:cxnSpLocks/>
          </p:cNvCxnSpPr>
          <p:nvPr/>
        </p:nvCxnSpPr>
        <p:spPr>
          <a:xfrm>
            <a:off x="6220567" y="4833099"/>
            <a:ext cx="0" cy="542536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BE895DC3-3918-49E8-A6BB-7C51EB47B8C7}"/>
              </a:ext>
            </a:extLst>
          </p:cNvPr>
          <p:cNvSpPr txBox="1"/>
          <p:nvPr/>
        </p:nvSpPr>
        <p:spPr>
          <a:xfrm>
            <a:off x="6560920" y="1880440"/>
            <a:ext cx="32841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Подайте заявление о признании банкротом в МФЦ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208FB74-CBC4-4CF4-BF9B-D83D94650EDD}"/>
              </a:ext>
            </a:extLst>
          </p:cNvPr>
          <p:cNvSpPr txBox="1"/>
          <p:nvPr/>
        </p:nvSpPr>
        <p:spPr>
          <a:xfrm>
            <a:off x="361084" y="7220863"/>
            <a:ext cx="8758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*Единый федеральный реестр сведений о банкротстве,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http://bankrot.fedresurs.ru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 </a:t>
            </a: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F74FF022-20A8-4DD5-98F6-28857799F31B}"/>
              </a:ext>
            </a:extLst>
          </p:cNvPr>
          <p:cNvSpPr/>
          <p:nvPr/>
        </p:nvSpPr>
        <p:spPr>
          <a:xfrm>
            <a:off x="903417" y="1918833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5" name="Заголовок 1">
            <a:extLst>
              <a:ext uri="{FF2B5EF4-FFF2-40B4-BE49-F238E27FC236}">
                <a16:creationId xmlns:a16="http://schemas.microsoft.com/office/drawing/2014/main" id="{22144117-BDBE-47DB-A34F-B013877A8D25}"/>
              </a:ext>
            </a:extLst>
          </p:cNvPr>
          <p:cNvSpPr txBox="1">
            <a:spLocks/>
          </p:cNvSpPr>
          <p:nvPr/>
        </p:nvSpPr>
        <p:spPr>
          <a:xfrm>
            <a:off x="944502" y="2014027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1</a:t>
            </a:r>
          </a:p>
        </p:txBody>
      </p:sp>
      <p:sp>
        <p:nvSpPr>
          <p:cNvPr id="66" name="Правая круглая скобка 65">
            <a:extLst>
              <a:ext uri="{FF2B5EF4-FFF2-40B4-BE49-F238E27FC236}">
                <a16:creationId xmlns:a16="http://schemas.microsoft.com/office/drawing/2014/main" id="{EB5A015A-485C-44C6-88A4-76AF967BB836}"/>
              </a:ext>
            </a:extLst>
          </p:cNvPr>
          <p:cNvSpPr/>
          <p:nvPr/>
        </p:nvSpPr>
        <p:spPr>
          <a:xfrm rot="10800000">
            <a:off x="576739" y="4852149"/>
            <a:ext cx="537513" cy="2183942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8EAA60B5-AA2E-48B3-ADDB-0D31E8C50669}"/>
              </a:ext>
            </a:extLst>
          </p:cNvPr>
          <p:cNvSpPr/>
          <p:nvPr/>
        </p:nvSpPr>
        <p:spPr>
          <a:xfrm>
            <a:off x="922099" y="5157790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9" name="Заголовок 1">
            <a:extLst>
              <a:ext uri="{FF2B5EF4-FFF2-40B4-BE49-F238E27FC236}">
                <a16:creationId xmlns:a16="http://schemas.microsoft.com/office/drawing/2014/main" id="{08F79BCF-5385-4BFC-B616-C679B09858F4}"/>
              </a:ext>
            </a:extLst>
          </p:cNvPr>
          <p:cNvSpPr txBox="1">
            <a:spLocks/>
          </p:cNvSpPr>
          <p:nvPr/>
        </p:nvSpPr>
        <p:spPr>
          <a:xfrm>
            <a:off x="963184" y="5252984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3</a:t>
            </a:r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F5833709-9CCF-4F42-9C39-2F1070C38732}"/>
              </a:ext>
            </a:extLst>
          </p:cNvPr>
          <p:cNvSpPr/>
          <p:nvPr/>
        </p:nvSpPr>
        <p:spPr>
          <a:xfrm>
            <a:off x="5970349" y="5157790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72" name="Заголовок 1">
            <a:extLst>
              <a:ext uri="{FF2B5EF4-FFF2-40B4-BE49-F238E27FC236}">
                <a16:creationId xmlns:a16="http://schemas.microsoft.com/office/drawing/2014/main" id="{7E002EA1-66B5-425D-8890-957DFFD09141}"/>
              </a:ext>
            </a:extLst>
          </p:cNvPr>
          <p:cNvSpPr txBox="1">
            <a:spLocks/>
          </p:cNvSpPr>
          <p:nvPr/>
        </p:nvSpPr>
        <p:spPr>
          <a:xfrm>
            <a:off x="6011434" y="5252984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4</a:t>
            </a:r>
          </a:p>
        </p:txBody>
      </p:sp>
      <p:sp>
        <p:nvSpPr>
          <p:cNvPr id="73" name="Правая круглая скобка 72">
            <a:extLst>
              <a:ext uri="{FF2B5EF4-FFF2-40B4-BE49-F238E27FC236}">
                <a16:creationId xmlns:a16="http://schemas.microsoft.com/office/drawing/2014/main" id="{A0FBAFDB-C0C1-4EF5-9792-8E375767FE68}"/>
              </a:ext>
            </a:extLst>
          </p:cNvPr>
          <p:cNvSpPr/>
          <p:nvPr/>
        </p:nvSpPr>
        <p:spPr>
          <a:xfrm>
            <a:off x="9333061" y="1544174"/>
            <a:ext cx="537513" cy="3276777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0B82DD0-206E-477D-B077-12A0CF2547CB}"/>
              </a:ext>
            </a:extLst>
          </p:cNvPr>
          <p:cNvSpPr/>
          <p:nvPr/>
        </p:nvSpPr>
        <p:spPr>
          <a:xfrm>
            <a:off x="5970349" y="1919146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76" name="Заголовок 1">
            <a:extLst>
              <a:ext uri="{FF2B5EF4-FFF2-40B4-BE49-F238E27FC236}">
                <a16:creationId xmlns:a16="http://schemas.microsoft.com/office/drawing/2014/main" id="{2FECD9AC-1256-4F4B-81B9-A1C84B2D0D41}"/>
              </a:ext>
            </a:extLst>
          </p:cNvPr>
          <p:cNvSpPr txBox="1">
            <a:spLocks/>
          </p:cNvSpPr>
          <p:nvPr/>
        </p:nvSpPr>
        <p:spPr>
          <a:xfrm>
            <a:off x="6011434" y="2014340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00A38FD-AF4A-94CA-920D-C77D76B1E44C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D79308-5B41-1B40-177F-A06295EE6354}"/>
              </a:ext>
            </a:extLst>
          </p:cNvPr>
          <p:cNvSpPr txBox="1"/>
          <p:nvPr/>
        </p:nvSpPr>
        <p:spPr bwMode="auto">
          <a:xfrm>
            <a:off x="9629358" y="260734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49896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0D62043F-90E0-4C44-BD98-2A3AEB3BE919}"/>
              </a:ext>
            </a:extLst>
          </p:cNvPr>
          <p:cNvCxnSpPr>
            <a:cxnSpLocks/>
          </p:cNvCxnSpPr>
          <p:nvPr/>
        </p:nvCxnSpPr>
        <p:spPr>
          <a:xfrm flipH="1">
            <a:off x="6217163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D9B5C421-A2C3-47CF-91B9-2CC16C6650E1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E5716DA9-359A-4FF7-A334-DBD9CCEDD941}"/>
              </a:ext>
            </a:extLst>
          </p:cNvPr>
          <p:cNvCxnSpPr>
            <a:cxnSpLocks/>
          </p:cNvCxnSpPr>
          <p:nvPr/>
        </p:nvCxnSpPr>
        <p:spPr>
          <a:xfrm flipH="1">
            <a:off x="1151068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94BBFD27-6014-4B4F-B26C-8297EDAB8EA8}"/>
              </a:ext>
            </a:extLst>
          </p:cNvPr>
          <p:cNvCxnSpPr>
            <a:cxnSpLocks/>
          </p:cNvCxnSpPr>
          <p:nvPr/>
        </p:nvCxnSpPr>
        <p:spPr>
          <a:xfrm flipV="1">
            <a:off x="1246157" y="1547286"/>
            <a:ext cx="8136000" cy="33830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245D9687-C3FC-4BCF-A5CA-A89C8CF637B4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Скругленный прямоугольник 45">
            <a:extLst>
              <a:ext uri="{FF2B5EF4-FFF2-40B4-BE49-F238E27FC236}">
                <a16:creationId xmlns:a16="http://schemas.microsoft.com/office/drawing/2014/main" id="{13FDC923-8DEA-4474-B8F9-1EA867E77779}"/>
              </a:ext>
            </a:extLst>
          </p:cNvPr>
          <p:cNvSpPr/>
          <p:nvPr/>
        </p:nvSpPr>
        <p:spPr>
          <a:xfrm>
            <a:off x="534359" y="398224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950E8D8F-CF0F-4080-82A9-6671F183B5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1" r="11554" b="918"/>
          <a:stretch>
            <a:fillRect/>
          </a:stretch>
        </p:blipFill>
        <p:spPr>
          <a:xfrm>
            <a:off x="607521" y="343127"/>
            <a:ext cx="1295997" cy="1291142"/>
          </a:xfrm>
          <a:custGeom>
            <a:avLst/>
            <a:gdLst>
              <a:gd name="connsiteX0" fmla="*/ 170968 w 1295997"/>
              <a:gd name="connsiteY0" fmla="*/ 0 h 1291142"/>
              <a:gd name="connsiteX1" fmla="*/ 1125029 w 1295997"/>
              <a:gd name="connsiteY1" fmla="*/ 0 h 1291142"/>
              <a:gd name="connsiteX2" fmla="*/ 1164072 w 1295997"/>
              <a:gd name="connsiteY2" fmla="*/ 12120 h 1291142"/>
              <a:gd name="connsiteX3" fmla="*/ 1295997 w 1295997"/>
              <a:gd name="connsiteY3" fmla="*/ 211149 h 1291142"/>
              <a:gd name="connsiteX4" fmla="*/ 1295997 w 1295997"/>
              <a:gd name="connsiteY4" fmla="*/ 1075138 h 1291142"/>
              <a:gd name="connsiteX5" fmla="*/ 1079993 w 1295997"/>
              <a:gd name="connsiteY5" fmla="*/ 1291142 h 1291142"/>
              <a:gd name="connsiteX6" fmla="*/ 216004 w 1295997"/>
              <a:gd name="connsiteY6" fmla="*/ 1291142 h 1291142"/>
              <a:gd name="connsiteX7" fmla="*/ 0 w 1295997"/>
              <a:gd name="connsiteY7" fmla="*/ 1075138 h 1291142"/>
              <a:gd name="connsiteX8" fmla="*/ 0 w 1295997"/>
              <a:gd name="connsiteY8" fmla="*/ 211149 h 1291142"/>
              <a:gd name="connsiteX9" fmla="*/ 131925 w 1295997"/>
              <a:gd name="connsiteY9" fmla="*/ 12120 h 129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1142">
                <a:moveTo>
                  <a:pt x="170968" y="0"/>
                </a:moveTo>
                <a:lnTo>
                  <a:pt x="1125029" y="0"/>
                </a:lnTo>
                <a:lnTo>
                  <a:pt x="1164072" y="12120"/>
                </a:lnTo>
                <a:cubicBezTo>
                  <a:pt x="1241599" y="44911"/>
                  <a:pt x="1295997" y="121677"/>
                  <a:pt x="1295997" y="211149"/>
                </a:cubicBezTo>
                <a:lnTo>
                  <a:pt x="1295997" y="1075138"/>
                </a:lnTo>
                <a:cubicBezTo>
                  <a:pt x="1295997" y="1194434"/>
                  <a:pt x="1199289" y="1291142"/>
                  <a:pt x="1079993" y="1291142"/>
                </a:cubicBezTo>
                <a:lnTo>
                  <a:pt x="216004" y="1291142"/>
                </a:lnTo>
                <a:cubicBezTo>
                  <a:pt x="96708" y="1291142"/>
                  <a:pt x="0" y="1194434"/>
                  <a:pt x="0" y="1075138"/>
                </a:cubicBezTo>
                <a:lnTo>
                  <a:pt x="0" y="211149"/>
                </a:lnTo>
                <a:cubicBezTo>
                  <a:pt x="0" y="121677"/>
                  <a:pt x="54398" y="44911"/>
                  <a:pt x="131925" y="12120"/>
                </a:cubicBezTo>
                <a:close/>
              </a:path>
            </a:pathLst>
          </a:cu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271FC4C7-7CB2-4A0A-ADBD-A89A024E0810}"/>
              </a:ext>
            </a:extLst>
          </p:cNvPr>
          <p:cNvSpPr txBox="1"/>
          <p:nvPr/>
        </p:nvSpPr>
        <p:spPr>
          <a:xfrm>
            <a:off x="1970819" y="451442"/>
            <a:ext cx="61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Как проходит процедура для </a:t>
            </a:r>
            <a:r>
              <a:rPr lang="ru-RU" sz="1600" b="1" dirty="0" smtClean="0">
                <a:latin typeface="Montserrat ExtraBold" pitchFamily="2" charset="-52"/>
              </a:rPr>
              <a:t>лиц</a:t>
            </a:r>
            <a:r>
              <a:rPr lang="ru-RU" sz="1600" b="1" dirty="0">
                <a:latin typeface="Montserrat ExtraBold" pitchFamily="2" charset="-52"/>
              </a:rPr>
              <a:t/>
            </a:r>
            <a:br>
              <a:rPr lang="ru-RU" sz="1600" b="1" dirty="0">
                <a:latin typeface="Montserrat ExtraBold" pitchFamily="2" charset="-52"/>
              </a:rPr>
            </a:br>
            <a:r>
              <a:rPr lang="ru-RU" sz="1600" b="1" dirty="0">
                <a:latin typeface="Montserrat ExtraBold" pitchFamily="2" charset="-52"/>
              </a:rPr>
              <a:t>с неоконченным исполнительным производством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AC7F4853-4424-4A53-8779-FBFD2A245D74}"/>
              </a:ext>
            </a:extLst>
          </p:cNvPr>
          <p:cNvCxnSpPr/>
          <p:nvPr/>
        </p:nvCxnSpPr>
        <p:spPr>
          <a:xfrm flipV="1">
            <a:off x="1114254" y="4020852"/>
            <a:ext cx="8244000" cy="31199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8CDF7D30-5884-41D5-8554-C2E9260A3486}"/>
              </a:ext>
            </a:extLst>
          </p:cNvPr>
          <p:cNvCxnSpPr>
            <a:cxnSpLocks/>
          </p:cNvCxnSpPr>
          <p:nvPr/>
        </p:nvCxnSpPr>
        <p:spPr>
          <a:xfrm flipV="1">
            <a:off x="1114252" y="6215125"/>
            <a:ext cx="8529734" cy="30745"/>
          </a:xfrm>
          <a:prstGeom prst="line">
            <a:avLst/>
          </a:prstGeom>
          <a:ln w="12700">
            <a:solidFill>
              <a:srgbClr val="DE503B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7AB3321D-5154-46D2-A8A7-A13D68A21F0B}"/>
              </a:ext>
            </a:extLst>
          </p:cNvPr>
          <p:cNvSpPr txBox="1"/>
          <p:nvPr/>
        </p:nvSpPr>
        <p:spPr>
          <a:xfrm>
            <a:off x="1518046" y="2383421"/>
            <a:ext cx="4109483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ФССП России, или банк, или работодатель: </a:t>
            </a:r>
            <a:r>
              <a:rPr lang="ru-RU" sz="1100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справка, подтверждающая, что исполнительный документ выдан 7 или более лет назад, требования по исполнительному документу </a:t>
            </a:r>
            <a:br>
              <a:rPr lang="ru-RU" sz="1100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не исполнены или исполнены частично</a:t>
            </a:r>
            <a:endParaRPr lang="ru-RU" sz="1100" dirty="0">
              <a:ln w="3175">
                <a:noFill/>
              </a:ln>
              <a:latin typeface="Montserrat" pitchFamily="2" charset="-52"/>
            </a:endParaRPr>
          </a:p>
          <a:p>
            <a:pPr indent="182558">
              <a:spcAft>
                <a:spcPts val="1200"/>
              </a:spcAft>
            </a:pP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Формы заявлений о выдаче справок можно скачать </a:t>
            </a:r>
            <a:b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     по </a:t>
            </a:r>
            <a:r>
              <a:rPr lang="en-US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QR</a:t>
            </a: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-коду на последней странице брошюры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ACF3828-38F2-4C65-98CF-3367575CA87C}"/>
              </a:ext>
            </a:extLst>
          </p:cNvPr>
          <p:cNvSpPr txBox="1"/>
          <p:nvPr/>
        </p:nvSpPr>
        <p:spPr>
          <a:xfrm>
            <a:off x="1531700" y="1895227"/>
            <a:ext cx="4109482" cy="438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latin typeface="Montserrat" pitchFamily="2" charset="-52"/>
              </a:rPr>
              <a:t>Получите </a:t>
            </a:r>
            <a:r>
              <a:rPr lang="ru-RU" sz="1200" b="1" dirty="0" smtClean="0">
                <a:latin typeface="Montserrat" pitchFamily="2" charset="-52"/>
              </a:rPr>
              <a:t>следующую справку </a:t>
            </a:r>
            <a:r>
              <a:rPr lang="ru-RU" sz="1200" b="1" dirty="0">
                <a:latin typeface="Montserrat" pitchFamily="2" charset="-52"/>
              </a:rPr>
              <a:t>не ранее, </a:t>
            </a:r>
            <a:br>
              <a:rPr lang="ru-RU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чем за </a:t>
            </a:r>
            <a:r>
              <a:rPr lang="ru-RU" sz="1600" b="1" dirty="0">
                <a:latin typeface="Montserrat" pitchFamily="2" charset="-52"/>
              </a:rPr>
              <a:t>3 </a:t>
            </a:r>
            <a:r>
              <a:rPr lang="ru-RU" sz="1200" b="1" dirty="0">
                <a:latin typeface="Montserrat" pitchFamily="2" charset="-52"/>
              </a:rPr>
              <a:t>месяца до </a:t>
            </a:r>
            <a:r>
              <a:rPr lang="ru-RU" sz="1200" b="1" dirty="0" smtClean="0">
                <a:latin typeface="Montserrat" pitchFamily="2" charset="-52"/>
              </a:rPr>
              <a:t>обращения: </a:t>
            </a:r>
            <a:endParaRPr lang="ru-RU" sz="1200" b="1" dirty="0">
              <a:latin typeface="Montserrat" pitchFamily="2" charset="-52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EA86CBD-209C-4C07-BE95-DAC0976BC5A7}"/>
              </a:ext>
            </a:extLst>
          </p:cNvPr>
          <p:cNvSpPr txBox="1"/>
          <p:nvPr/>
        </p:nvSpPr>
        <p:spPr>
          <a:xfrm>
            <a:off x="6568749" y="2432783"/>
            <a:ext cx="2870527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К заявлению приложите: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полученную справку</a:t>
            </a:r>
            <a:endParaRPr lang="ru-RU" sz="1100" dirty="0">
              <a:ln w="3175">
                <a:noFill/>
              </a:ln>
              <a:latin typeface="Montserrat" pitchFamily="2" charset="-52"/>
            </a:endParaRP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список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кредиторов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9DF3EF6-B0E2-4B3F-AFF0-8A785B24FC88}"/>
              </a:ext>
            </a:extLst>
          </p:cNvPr>
          <p:cNvSpPr txBox="1"/>
          <p:nvPr/>
        </p:nvSpPr>
        <p:spPr>
          <a:xfrm>
            <a:off x="1518785" y="5075790"/>
            <a:ext cx="420485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Если нет оснований для отказа – не позднее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2 рабочих дней сведения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возбуждении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процедуры размещаются в ЕФРСБ*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8734A434-03EC-47BA-9998-BD69CE4BE48A}"/>
              </a:ext>
            </a:extLst>
          </p:cNvPr>
          <p:cNvCxnSpPr>
            <a:cxnSpLocks/>
          </p:cNvCxnSpPr>
          <p:nvPr/>
        </p:nvCxnSpPr>
        <p:spPr>
          <a:xfrm>
            <a:off x="1158988" y="4052050"/>
            <a:ext cx="0" cy="601719"/>
          </a:xfrm>
          <a:prstGeom prst="line">
            <a:avLst/>
          </a:prstGeom>
          <a:ln w="12700">
            <a:solidFill>
              <a:srgbClr val="DE503B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5AFC3CE3-2C1C-4C74-B264-61564666020D}"/>
              </a:ext>
            </a:extLst>
          </p:cNvPr>
          <p:cNvSpPr txBox="1"/>
          <p:nvPr/>
        </p:nvSpPr>
        <p:spPr>
          <a:xfrm>
            <a:off x="1518785" y="4287856"/>
            <a:ext cx="32010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Дождитесь размещения в ЕФРСБ* сведений о возбуждении процедуры банкротства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3FB8AA2-0E71-4465-B217-76163D4DBDD8}"/>
              </a:ext>
            </a:extLst>
          </p:cNvPr>
          <p:cNvSpPr txBox="1"/>
          <p:nvPr/>
        </p:nvSpPr>
        <p:spPr>
          <a:xfrm>
            <a:off x="6555214" y="4298537"/>
            <a:ext cx="35133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Ваши долги списаны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9100995-7AC7-42E2-BB32-DFD9A45D6252}"/>
              </a:ext>
            </a:extLst>
          </p:cNvPr>
          <p:cNvSpPr txBox="1"/>
          <p:nvPr/>
        </p:nvSpPr>
        <p:spPr>
          <a:xfrm>
            <a:off x="6568749" y="4653768"/>
            <a:ext cx="329053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истечении 6 месяцев со дня включения сведений в ЕФРСБ*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процедура завершается </a:t>
            </a: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автоматически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,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гражданин освобождается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от дальнейшего исполнения требований кредиторов, указанных в заявлении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признании его банкротом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B7C1EF7A-FAED-4AB8-89CA-522BFDFC35E6}"/>
              </a:ext>
            </a:extLst>
          </p:cNvPr>
          <p:cNvCxnSpPr>
            <a:cxnSpLocks/>
          </p:cNvCxnSpPr>
          <p:nvPr/>
        </p:nvCxnSpPr>
        <p:spPr>
          <a:xfrm>
            <a:off x="6220567" y="4032999"/>
            <a:ext cx="0" cy="542536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53BCB72F-6ABF-48AD-87EF-AFC5CF658FC2}"/>
              </a:ext>
            </a:extLst>
          </p:cNvPr>
          <p:cNvSpPr txBox="1"/>
          <p:nvPr/>
        </p:nvSpPr>
        <p:spPr>
          <a:xfrm>
            <a:off x="6560920" y="1880440"/>
            <a:ext cx="32841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Подайте заявление о признании банкротом в МФЦ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67735DD-0EEE-4444-B4A0-49205910B27C}"/>
              </a:ext>
            </a:extLst>
          </p:cNvPr>
          <p:cNvSpPr txBox="1"/>
          <p:nvPr/>
        </p:nvSpPr>
        <p:spPr>
          <a:xfrm>
            <a:off x="361084" y="7220863"/>
            <a:ext cx="8758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*Единый федеральный реестр сведений о банкротстве,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http://bankrot.fedresurs.ru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 </a:t>
            </a: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55E7F004-5CFC-426C-A3A5-9A0276396339}"/>
              </a:ext>
            </a:extLst>
          </p:cNvPr>
          <p:cNvSpPr/>
          <p:nvPr/>
        </p:nvSpPr>
        <p:spPr>
          <a:xfrm>
            <a:off x="903417" y="1918833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id="{D7C916C4-55BC-415C-8F13-A47C403604AA}"/>
              </a:ext>
            </a:extLst>
          </p:cNvPr>
          <p:cNvSpPr txBox="1">
            <a:spLocks/>
          </p:cNvSpPr>
          <p:nvPr/>
        </p:nvSpPr>
        <p:spPr>
          <a:xfrm>
            <a:off x="944502" y="2014027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1</a:t>
            </a:r>
          </a:p>
        </p:txBody>
      </p:sp>
      <p:sp>
        <p:nvSpPr>
          <p:cNvPr id="62" name="Правая круглая скобка 61">
            <a:extLst>
              <a:ext uri="{FF2B5EF4-FFF2-40B4-BE49-F238E27FC236}">
                <a16:creationId xmlns:a16="http://schemas.microsoft.com/office/drawing/2014/main" id="{F1A230CD-2099-4ABD-A7B3-2460DD038B44}"/>
              </a:ext>
            </a:extLst>
          </p:cNvPr>
          <p:cNvSpPr/>
          <p:nvPr/>
        </p:nvSpPr>
        <p:spPr>
          <a:xfrm rot="10800000">
            <a:off x="586015" y="4061928"/>
            <a:ext cx="537513" cy="2183942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B5ACE2D0-2574-4B27-8722-900DB18EE196}"/>
              </a:ext>
            </a:extLst>
          </p:cNvPr>
          <p:cNvSpPr/>
          <p:nvPr/>
        </p:nvSpPr>
        <p:spPr>
          <a:xfrm>
            <a:off x="922099" y="4357690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5" name="Заголовок 1">
            <a:extLst>
              <a:ext uri="{FF2B5EF4-FFF2-40B4-BE49-F238E27FC236}">
                <a16:creationId xmlns:a16="http://schemas.microsoft.com/office/drawing/2014/main" id="{02EB5A6B-4031-4D89-8AA2-9523A84A096F}"/>
              </a:ext>
            </a:extLst>
          </p:cNvPr>
          <p:cNvSpPr txBox="1">
            <a:spLocks/>
          </p:cNvSpPr>
          <p:nvPr/>
        </p:nvSpPr>
        <p:spPr>
          <a:xfrm>
            <a:off x="963184" y="4452884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3</a:t>
            </a: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8B8C7257-3894-4802-B2C0-233D5E43C35C}"/>
              </a:ext>
            </a:extLst>
          </p:cNvPr>
          <p:cNvSpPr/>
          <p:nvPr/>
        </p:nvSpPr>
        <p:spPr>
          <a:xfrm>
            <a:off x="5970349" y="4357690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8" name="Заголовок 1">
            <a:extLst>
              <a:ext uri="{FF2B5EF4-FFF2-40B4-BE49-F238E27FC236}">
                <a16:creationId xmlns:a16="http://schemas.microsoft.com/office/drawing/2014/main" id="{FF58450D-5375-4D78-9AA2-94BB00D9C727}"/>
              </a:ext>
            </a:extLst>
          </p:cNvPr>
          <p:cNvSpPr txBox="1">
            <a:spLocks/>
          </p:cNvSpPr>
          <p:nvPr/>
        </p:nvSpPr>
        <p:spPr>
          <a:xfrm>
            <a:off x="6011434" y="4452884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4</a:t>
            </a:r>
          </a:p>
        </p:txBody>
      </p:sp>
      <p:sp>
        <p:nvSpPr>
          <p:cNvPr id="69" name="Правая круглая скобка 68">
            <a:extLst>
              <a:ext uri="{FF2B5EF4-FFF2-40B4-BE49-F238E27FC236}">
                <a16:creationId xmlns:a16="http://schemas.microsoft.com/office/drawing/2014/main" id="{832D9DE7-0D44-4B2E-BB83-D156718A1731}"/>
              </a:ext>
            </a:extLst>
          </p:cNvPr>
          <p:cNvSpPr/>
          <p:nvPr/>
        </p:nvSpPr>
        <p:spPr>
          <a:xfrm>
            <a:off x="9333061" y="1544176"/>
            <a:ext cx="537513" cy="2476676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04055C4B-2103-44DB-80BF-44B69D266BB7}"/>
              </a:ext>
            </a:extLst>
          </p:cNvPr>
          <p:cNvSpPr/>
          <p:nvPr/>
        </p:nvSpPr>
        <p:spPr>
          <a:xfrm>
            <a:off x="5970349" y="1919146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72" name="Заголовок 1">
            <a:extLst>
              <a:ext uri="{FF2B5EF4-FFF2-40B4-BE49-F238E27FC236}">
                <a16:creationId xmlns:a16="http://schemas.microsoft.com/office/drawing/2014/main" id="{6FAFDD25-B7F4-439D-8D65-3A93234A9D02}"/>
              </a:ext>
            </a:extLst>
          </p:cNvPr>
          <p:cNvSpPr txBox="1">
            <a:spLocks/>
          </p:cNvSpPr>
          <p:nvPr/>
        </p:nvSpPr>
        <p:spPr>
          <a:xfrm>
            <a:off x="6011434" y="2014340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F27708B-0DC5-1370-BEFD-B02B63FC59CA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AA22F4-7058-5F4D-31F4-EE5D07492148}"/>
              </a:ext>
            </a:extLst>
          </p:cNvPr>
          <p:cNvSpPr txBox="1"/>
          <p:nvPr/>
        </p:nvSpPr>
        <p:spPr bwMode="auto">
          <a:xfrm>
            <a:off x="9629358" y="260734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81067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87F292-C5C7-4388-8EBA-8028F3EA2357}"/>
              </a:ext>
            </a:extLst>
          </p:cNvPr>
          <p:cNvSpPr txBox="1"/>
          <p:nvPr/>
        </p:nvSpPr>
        <p:spPr>
          <a:xfrm>
            <a:off x="416145" y="282103"/>
            <a:ext cx="61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После возбуждения процедуры внесудебного</a:t>
            </a:r>
            <a:br>
              <a:rPr lang="ru-RU" sz="1600" b="1" dirty="0">
                <a:latin typeface="Montserrat ExtraBold" pitchFamily="2" charset="-52"/>
              </a:rPr>
            </a:br>
            <a:r>
              <a:rPr lang="ru-RU" sz="1600" b="1" dirty="0">
                <a:latin typeface="Montserrat ExtraBold" pitchFamily="2" charset="-52"/>
              </a:rPr>
              <a:t>банкротства и до ее завершения: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2F5DECE-B008-4C0D-8416-1DF1F6E6BDC6}"/>
              </a:ext>
            </a:extLst>
          </p:cNvPr>
          <p:cNvCxnSpPr>
            <a:cxnSpLocks/>
          </p:cNvCxnSpPr>
          <p:nvPr/>
        </p:nvCxnSpPr>
        <p:spPr>
          <a:xfrm>
            <a:off x="521496" y="958850"/>
            <a:ext cx="9343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D0FF9AF1-1831-43C7-B215-F774EEA3C8C2}"/>
              </a:ext>
            </a:extLst>
          </p:cNvPr>
          <p:cNvSpPr/>
          <p:nvPr/>
        </p:nvSpPr>
        <p:spPr>
          <a:xfrm>
            <a:off x="521496" y="1306737"/>
            <a:ext cx="4700529" cy="1080000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452B76C-D197-404A-B13B-E8B444D5B6CF}"/>
              </a:ext>
            </a:extLst>
          </p:cNvPr>
          <p:cNvGrpSpPr/>
          <p:nvPr/>
        </p:nvGrpSpPr>
        <p:grpSpPr>
          <a:xfrm>
            <a:off x="639164" y="1371465"/>
            <a:ext cx="4499045" cy="646331"/>
            <a:chOff x="631163" y="1292441"/>
            <a:chExt cx="4499045" cy="64633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CD89B01F-4370-47A4-96EE-AAFDC29823BB}"/>
                </a:ext>
              </a:extLst>
            </p:cNvPr>
            <p:cNvSpPr/>
            <p:nvPr/>
          </p:nvSpPr>
          <p:spPr>
            <a:xfrm>
              <a:off x="986760" y="1354852"/>
              <a:ext cx="414344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-RU" sz="1100" dirty="0">
                  <a:latin typeface="Montserrat" pitchFamily="2" charset="-52"/>
                </a:rPr>
                <a:t>приостанавливается исполнение по требованиям кредиторов 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FC84C4F7-9E07-48A6-BF97-73E372717CE3}"/>
                </a:ext>
              </a:extLst>
            </p:cNvPr>
            <p:cNvSpPr/>
            <p:nvPr/>
          </p:nvSpPr>
          <p:spPr>
            <a:xfrm>
              <a:off x="631163" y="1292441"/>
              <a:ext cx="36580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4489338" algn="l"/>
                </a:tabLst>
              </a:pPr>
              <a:r>
                <a:rPr lang="ru-RU" sz="3600" b="1" dirty="0">
                  <a:ln w="3175">
                    <a:noFill/>
                  </a:ln>
                  <a:solidFill>
                    <a:srgbClr val="DE503B"/>
                  </a:solidFill>
                  <a:latin typeface="Montserrat" pitchFamily="2" charset="-52"/>
                </a:rPr>
                <a:t>1</a:t>
              </a:r>
            </a:p>
          </p:txBody>
        </p:sp>
      </p:grpSp>
      <p:sp>
        <p:nvSpPr>
          <p:cNvPr id="24" name="Скругленный прямоугольник 3">
            <a:extLst>
              <a:ext uri="{FF2B5EF4-FFF2-40B4-BE49-F238E27FC236}">
                <a16:creationId xmlns:a16="http://schemas.microsoft.com/office/drawing/2014/main" id="{0AC72E6D-0455-4A89-9006-114751F778E8}"/>
              </a:ext>
            </a:extLst>
          </p:cNvPr>
          <p:cNvSpPr/>
          <p:nvPr/>
        </p:nvSpPr>
        <p:spPr>
          <a:xfrm>
            <a:off x="513319" y="2579963"/>
            <a:ext cx="4700529" cy="1080000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E925E2E-12E8-4AA8-81FD-1C3B2BFF3CBF}"/>
              </a:ext>
            </a:extLst>
          </p:cNvPr>
          <p:cNvSpPr/>
          <p:nvPr/>
        </p:nvSpPr>
        <p:spPr>
          <a:xfrm>
            <a:off x="986584" y="2715010"/>
            <a:ext cx="396461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Montserrat" pitchFamily="2" charset="-52"/>
              </a:rPr>
              <a:t>прекращается начисление неустоек (штрафов, пеней) и иных финансовых санкций, а также процентов по всем обязательствам гражданина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9C3766B-DF98-41CA-8072-7B7A52BC37B4}"/>
              </a:ext>
            </a:extLst>
          </p:cNvPr>
          <p:cNvSpPr/>
          <p:nvPr/>
        </p:nvSpPr>
        <p:spPr>
          <a:xfrm>
            <a:off x="630986" y="2640812"/>
            <a:ext cx="457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489338" algn="l"/>
              </a:tabLst>
            </a:pPr>
            <a:r>
              <a:rPr lang="ru-RU" sz="3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25" name="Скругленный прямоугольник 3">
            <a:extLst>
              <a:ext uri="{FF2B5EF4-FFF2-40B4-BE49-F238E27FC236}">
                <a16:creationId xmlns:a16="http://schemas.microsoft.com/office/drawing/2014/main" id="{F228D58F-B9B2-4517-AC93-783E9B31FB9F}"/>
              </a:ext>
            </a:extLst>
          </p:cNvPr>
          <p:cNvSpPr/>
          <p:nvPr/>
        </p:nvSpPr>
        <p:spPr>
          <a:xfrm>
            <a:off x="521496" y="3808535"/>
            <a:ext cx="4700529" cy="1080000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159F1A1-EB54-44EE-98B2-6932AC2EDFB9}"/>
              </a:ext>
            </a:extLst>
          </p:cNvPr>
          <p:cNvSpPr/>
          <p:nvPr/>
        </p:nvSpPr>
        <p:spPr>
          <a:xfrm>
            <a:off x="639163" y="3879507"/>
            <a:ext cx="457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489338" algn="l"/>
              </a:tabLst>
            </a:pPr>
            <a:r>
              <a:rPr lang="ru-RU" sz="3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3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E64108D-6ED4-4700-AF98-CCCD71CADC44}"/>
              </a:ext>
            </a:extLst>
          </p:cNvPr>
          <p:cNvSpPr/>
          <p:nvPr/>
        </p:nvSpPr>
        <p:spPr>
          <a:xfrm>
            <a:off x="994760" y="3993788"/>
            <a:ext cx="40424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Montserrat" pitchFamily="2" charset="-52"/>
              </a:rPr>
              <a:t>исполнительные документы не могут направляться в банк или иную кредитную организацию</a:t>
            </a:r>
          </a:p>
        </p:txBody>
      </p:sp>
      <p:sp>
        <p:nvSpPr>
          <p:cNvPr id="26" name="Скругленный прямоугольник 3">
            <a:extLst>
              <a:ext uri="{FF2B5EF4-FFF2-40B4-BE49-F238E27FC236}">
                <a16:creationId xmlns:a16="http://schemas.microsoft.com/office/drawing/2014/main" id="{8F803F28-186F-4083-A37A-B63BB7952DAD}"/>
              </a:ext>
            </a:extLst>
          </p:cNvPr>
          <p:cNvSpPr/>
          <p:nvPr/>
        </p:nvSpPr>
        <p:spPr>
          <a:xfrm>
            <a:off x="521496" y="5081761"/>
            <a:ext cx="4700529" cy="1080000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A017B68-2806-4E70-8813-AA0A068821A3}"/>
              </a:ext>
            </a:extLst>
          </p:cNvPr>
          <p:cNvSpPr/>
          <p:nvPr/>
        </p:nvSpPr>
        <p:spPr>
          <a:xfrm>
            <a:off x="579686" y="5199164"/>
            <a:ext cx="502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489338" algn="l"/>
              </a:tabLst>
            </a:pPr>
            <a:r>
              <a:rPr lang="ru-RU" sz="3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4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6D902A5-2BC9-4B78-B16C-84798085A977}"/>
              </a:ext>
            </a:extLst>
          </p:cNvPr>
          <p:cNvSpPr/>
          <p:nvPr/>
        </p:nvSpPr>
        <p:spPr>
          <a:xfrm>
            <a:off x="978643" y="5248925"/>
            <a:ext cx="405867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Montserrat" pitchFamily="2" charset="-52"/>
              </a:rPr>
              <a:t>приостанавливается исполнение исполнительных документов по имущественным взысканиям </a:t>
            </a:r>
            <a:br>
              <a:rPr lang="ru-RU" sz="1100" dirty="0">
                <a:latin typeface="Montserrat" pitchFamily="2" charset="-52"/>
              </a:rPr>
            </a:br>
            <a:r>
              <a:rPr lang="ru-RU" sz="1100" dirty="0">
                <a:latin typeface="Montserrat" pitchFamily="2" charset="-52"/>
              </a:rPr>
              <a:t>с гражданина</a:t>
            </a:r>
          </a:p>
        </p:txBody>
      </p:sp>
      <p:sp>
        <p:nvSpPr>
          <p:cNvPr id="20" name="Скругленный прямоугольник 24">
            <a:extLst>
              <a:ext uri="{FF2B5EF4-FFF2-40B4-BE49-F238E27FC236}">
                <a16:creationId xmlns:a16="http://schemas.microsoft.com/office/drawing/2014/main" id="{80B4FD7D-2A77-45CF-884E-0A3ACCF4D9C3}"/>
              </a:ext>
            </a:extLst>
          </p:cNvPr>
          <p:cNvSpPr/>
          <p:nvPr/>
        </p:nvSpPr>
        <p:spPr>
          <a:xfrm>
            <a:off x="513319" y="6449701"/>
            <a:ext cx="9351407" cy="92961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CAFA46D-4952-4731-9397-BC02105E1268}"/>
              </a:ext>
            </a:extLst>
          </p:cNvPr>
          <p:cNvSpPr/>
          <p:nvPr/>
        </p:nvSpPr>
        <p:spPr>
          <a:xfrm>
            <a:off x="675228" y="6425204"/>
            <a:ext cx="90037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Если гражданин в период процедуры внесудебного банкротства получил имущество </a:t>
            </a:r>
            <a:br>
              <a:rPr lang="ru-RU" sz="1400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в наследство, в дар, или иным образом улучшилось его финансовое состояние – внесудебная процедура банкротства прекращается. </a:t>
            </a:r>
          </a:p>
          <a:p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Гражданин обязан в течение 5 рабочих дней обратиться в МФЦ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E84FFDF-59FE-4F04-9344-FCF03148207A}"/>
              </a:ext>
            </a:extLst>
          </p:cNvPr>
          <p:cNvSpPr/>
          <p:nvPr/>
        </p:nvSpPr>
        <p:spPr>
          <a:xfrm>
            <a:off x="11683997" y="7073986"/>
            <a:ext cx="2713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Montserrat" pitchFamily="2" charset="-52"/>
              </a:rPr>
              <a:t> </a:t>
            </a:r>
            <a:endParaRPr lang="ru-RU" sz="1600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7" name="Скругленный прямоугольник 24">
            <a:extLst>
              <a:ext uri="{FF2B5EF4-FFF2-40B4-BE49-F238E27FC236}">
                <a16:creationId xmlns:a16="http://schemas.microsoft.com/office/drawing/2014/main" id="{92D85ACD-A306-4244-9A03-D70E723C293A}"/>
              </a:ext>
            </a:extLst>
          </p:cNvPr>
          <p:cNvSpPr/>
          <p:nvPr/>
        </p:nvSpPr>
        <p:spPr>
          <a:xfrm>
            <a:off x="5692260" y="1312320"/>
            <a:ext cx="4172466" cy="4847345"/>
          </a:xfrm>
          <a:prstGeom prst="roundRect">
            <a:avLst>
              <a:gd name="adj" fmla="val 5397"/>
            </a:avLst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CAFA7C5-22F0-4028-9A7B-863FA91BC499}"/>
              </a:ext>
            </a:extLst>
          </p:cNvPr>
          <p:cNvSpPr/>
          <p:nvPr/>
        </p:nvSpPr>
        <p:spPr>
          <a:xfrm>
            <a:off x="5854169" y="1543020"/>
            <a:ext cx="3824855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Данные последствия </a:t>
            </a:r>
            <a:br>
              <a:rPr lang="ru-RU" sz="1600" dirty="0">
                <a:solidFill>
                  <a:schemeClr val="bg1"/>
                </a:solidFill>
                <a:latin typeface="+mj-lt"/>
              </a:rPr>
            </a:br>
            <a:r>
              <a:rPr lang="ru-RU" sz="1600" dirty="0">
                <a:solidFill>
                  <a:schemeClr val="bg1"/>
                </a:solidFill>
                <a:latin typeface="+mj-lt"/>
              </a:rPr>
              <a:t>не применяются к долгам: </a:t>
            </a:r>
          </a:p>
          <a:p>
            <a:pPr marL="180000" indent="-18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не указанным в заявлении </a:t>
            </a:r>
            <a:br>
              <a:rPr lang="ru-RU" sz="1400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о внесудебном банкротстве</a:t>
            </a:r>
          </a:p>
          <a:p>
            <a:pPr marL="179996" indent="-17999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возникшим в период процедуры внесудебного банкротства</a:t>
            </a:r>
          </a:p>
          <a:p>
            <a:pPr marL="179996" indent="-17999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по возмещению вреда, причиненного жизни или здоровью, морального вреда</a:t>
            </a:r>
          </a:p>
          <a:p>
            <a:pPr marL="179996" indent="-17999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по выплате заработной платы и выходного пособия</a:t>
            </a:r>
          </a:p>
          <a:p>
            <a:pPr marL="179996" indent="-17999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по уплате алиментов </a:t>
            </a:r>
          </a:p>
          <a:p>
            <a:pPr marL="179996" indent="-17999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иным требованиям, неразрывно связанным с личностью кредитора</a:t>
            </a:r>
          </a:p>
          <a:p>
            <a:endParaRPr lang="ru-RU" sz="1400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207F00A-276C-7731-6B8F-C9E563BFA45A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255C0E-CC12-6BC4-2C2E-2E75E14D3312}"/>
              </a:ext>
            </a:extLst>
          </p:cNvPr>
          <p:cNvSpPr txBox="1"/>
          <p:nvPr/>
        </p:nvSpPr>
        <p:spPr bwMode="auto">
          <a:xfrm>
            <a:off x="9629358" y="260734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836321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04DA0"/>
      </a:accent1>
      <a:accent2>
        <a:srgbClr val="0394C4"/>
      </a:accent2>
      <a:accent3>
        <a:srgbClr val="00B1A7"/>
      </a:accent3>
      <a:accent4>
        <a:srgbClr val="92D050"/>
      </a:accent4>
      <a:accent5>
        <a:srgbClr val="24447E"/>
      </a:accent5>
      <a:accent6>
        <a:srgbClr val="F7962D"/>
      </a:accent6>
      <a:hlink>
        <a:srgbClr val="000000"/>
      </a:hlink>
      <a:folHlink>
        <a:srgbClr val="000000"/>
      </a:folHlink>
    </a:clrScheme>
    <a:fontScheme name="Минэк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3738</TotalTime>
  <Words>1522</Words>
  <Application>Microsoft Office PowerPoint</Application>
  <PresentationFormat>Произвольный</PresentationFormat>
  <Paragraphs>180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Wingdings</vt:lpstr>
      <vt:lpstr>Montserrat</vt:lpstr>
      <vt:lpstr>Montserrat ExtraBold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</dc:creator>
  <cp:lastModifiedBy>Ермошина Алёна Владимировна</cp:lastModifiedBy>
  <cp:revision>494</cp:revision>
  <cp:lastPrinted>2023-03-11T11:04:26Z</cp:lastPrinted>
  <dcterms:created xsi:type="dcterms:W3CDTF">2023-03-11T09:07:52Z</dcterms:created>
  <dcterms:modified xsi:type="dcterms:W3CDTF">2023-11-01T16:05:14Z</dcterms:modified>
</cp:coreProperties>
</file>